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30"/>
  </p:notesMasterIdLst>
  <p:sldIdLst>
    <p:sldId id="264" r:id="rId2"/>
    <p:sldId id="353" r:id="rId3"/>
    <p:sldId id="300" r:id="rId4"/>
    <p:sldId id="303" r:id="rId5"/>
    <p:sldId id="304" r:id="rId6"/>
    <p:sldId id="348" r:id="rId7"/>
    <p:sldId id="271" r:id="rId8"/>
    <p:sldId id="272" r:id="rId9"/>
    <p:sldId id="274" r:id="rId10"/>
    <p:sldId id="275" r:id="rId11"/>
    <p:sldId id="277" r:id="rId12"/>
    <p:sldId id="283" r:id="rId13"/>
    <p:sldId id="327" r:id="rId14"/>
    <p:sldId id="316" r:id="rId15"/>
    <p:sldId id="323" r:id="rId16"/>
    <p:sldId id="345" r:id="rId17"/>
    <p:sldId id="322" r:id="rId18"/>
    <p:sldId id="335" r:id="rId19"/>
    <p:sldId id="325" r:id="rId20"/>
    <p:sldId id="338" r:id="rId21"/>
    <p:sldId id="339" r:id="rId22"/>
    <p:sldId id="340" r:id="rId23"/>
    <p:sldId id="341" r:id="rId24"/>
    <p:sldId id="342" r:id="rId25"/>
    <p:sldId id="343" r:id="rId26"/>
    <p:sldId id="344" r:id="rId27"/>
    <p:sldId id="352" r:id="rId28"/>
    <p:sldId id="263" r:id="rId2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E"/>
    <a:srgbClr val="BACEE3"/>
    <a:srgbClr val="1B5C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22"/>
    <p:restoredTop sz="86189" autoAdjust="0"/>
  </p:normalViewPr>
  <p:slideViewPr>
    <p:cSldViewPr snapToGrid="0" snapToObjects="1" showGuides="1">
      <p:cViewPr varScale="1">
        <p:scale>
          <a:sx n="77" d="100"/>
          <a:sy n="77" d="100"/>
        </p:scale>
        <p:origin x="912" y="60"/>
      </p:cViewPr>
      <p:guideLst>
        <p:guide orient="horz" pos="1620"/>
        <p:guide pos="2880"/>
      </p:guideLst>
    </p:cSldViewPr>
  </p:slideViewPr>
  <p:notesTextViewPr>
    <p:cViewPr>
      <p:scale>
        <a:sx n="1" d="1"/>
        <a:sy n="1" d="1"/>
      </p:scale>
      <p:origin x="0" y="0"/>
    </p:cViewPr>
  </p:notesTextViewPr>
  <p:sorterViewPr>
    <p:cViewPr>
      <p:scale>
        <a:sx n="66" d="100"/>
        <a:sy n="66" d="100"/>
      </p:scale>
      <p:origin x="0" y="-13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D:\User\lakatos_m\N&#233;sNat&#233;r\N&#201;S2\Meg&#250;j&#237;t&#225;s%202017-ig\csap_sz&#233;ls_graf.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243;nika\Downloads\CsapIndexek.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243;nika\Downloads\CsapIndexek.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243;nika\Downloads\CsapIndexek.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243;nika\Downloads\CsapIndexek.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243;nika\Downloads\CsapIndexek.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User\lakatos_m\Adatsorok2017ig\Napi\Napi\Csap\DailyGridHQC.ser.SeasonIndices.1901_2017.data.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cap="all" spc="50" baseline="0">
                <a:solidFill>
                  <a:schemeClr val="tx1">
                    <a:lumMod val="65000"/>
                    <a:lumOff val="35000"/>
                  </a:schemeClr>
                </a:solidFill>
                <a:latin typeface="+mn-lt"/>
                <a:ea typeface="+mn-ea"/>
                <a:cs typeface="+mn-cs"/>
              </a:defRPr>
            </a:pPr>
            <a:r>
              <a:rPr lang="hu-HU" sz="1200" b="0" dirty="0"/>
              <a:t>Csapadékos napok száma országos átlagban (r&gt; 1mm), </a:t>
            </a:r>
            <a:r>
              <a:rPr lang="hu-HU" sz="1200" b="0" dirty="0">
                <a:solidFill>
                  <a:srgbClr val="FF0000"/>
                </a:solidFill>
              </a:rPr>
              <a:t>vált: -17nap</a:t>
            </a:r>
          </a:p>
        </c:rich>
      </c:tx>
      <c:layout>
        <c:manualLayout>
          <c:xMode val="edge"/>
          <c:yMode val="edge"/>
          <c:x val="0.16326819723223215"/>
          <c:y val="8.4656084656084651E-2"/>
        </c:manualLayout>
      </c:layout>
      <c:overlay val="1"/>
      <c:spPr>
        <a:noFill/>
        <a:ln>
          <a:noFill/>
        </a:ln>
        <a:effectLst/>
      </c:spPr>
      <c:txPr>
        <a:bodyPr rot="0" spcFirstLastPara="1" vertOverflow="ellipsis" vert="horz" wrap="square" anchor="ctr" anchorCtr="1"/>
        <a:lstStyle/>
        <a:p>
          <a:pPr>
            <a:defRPr sz="1200" b="0" i="0" u="none" strike="noStrike" kern="1200" cap="all" spc="5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clustered"/>
        <c:varyColors val="0"/>
        <c:ser>
          <c:idx val="0"/>
          <c:order val="0"/>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trendline>
            <c:spPr>
              <a:ln w="9525" cap="rnd">
                <a:solidFill>
                  <a:schemeClr val="accent1"/>
                </a:solidFill>
              </a:ln>
              <a:effectLst/>
            </c:spPr>
            <c:trendlineType val="linear"/>
            <c:dispRSqr val="0"/>
            <c:dispEq val="0"/>
          </c:trendline>
          <c:cat>
            <c:numRef>
              <c:f>'RR1'!$C$2:$DO$2</c:f>
              <c:numCache>
                <c:formatCode>General</c:formatCode>
                <c:ptCount val="117"/>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pt idx="43">
                  <c:v>1944</c:v>
                </c:pt>
                <c:pt idx="44">
                  <c:v>1945</c:v>
                </c:pt>
                <c:pt idx="45">
                  <c:v>1946</c:v>
                </c:pt>
                <c:pt idx="46">
                  <c:v>1947</c:v>
                </c:pt>
                <c:pt idx="47">
                  <c:v>1948</c:v>
                </c:pt>
                <c:pt idx="48">
                  <c:v>1949</c:v>
                </c:pt>
                <c:pt idx="49">
                  <c:v>1950</c:v>
                </c:pt>
                <c:pt idx="50">
                  <c:v>1951</c:v>
                </c:pt>
                <c:pt idx="51">
                  <c:v>1952</c:v>
                </c:pt>
                <c:pt idx="52">
                  <c:v>1953</c:v>
                </c:pt>
                <c:pt idx="53">
                  <c:v>1954</c:v>
                </c:pt>
                <c:pt idx="54">
                  <c:v>1955</c:v>
                </c:pt>
                <c:pt idx="55">
                  <c:v>1956</c:v>
                </c:pt>
                <c:pt idx="56">
                  <c:v>1957</c:v>
                </c:pt>
                <c:pt idx="57">
                  <c:v>1958</c:v>
                </c:pt>
                <c:pt idx="58">
                  <c:v>1959</c:v>
                </c:pt>
                <c:pt idx="59">
                  <c:v>1960</c:v>
                </c:pt>
                <c:pt idx="60">
                  <c:v>1961</c:v>
                </c:pt>
                <c:pt idx="61">
                  <c:v>1962</c:v>
                </c:pt>
                <c:pt idx="62">
                  <c:v>1963</c:v>
                </c:pt>
                <c:pt idx="63">
                  <c:v>1964</c:v>
                </c:pt>
                <c:pt idx="64">
                  <c:v>1965</c:v>
                </c:pt>
                <c:pt idx="65">
                  <c:v>1966</c:v>
                </c:pt>
                <c:pt idx="66">
                  <c:v>1967</c:v>
                </c:pt>
                <c:pt idx="67">
                  <c:v>1968</c:v>
                </c:pt>
                <c:pt idx="68">
                  <c:v>1969</c:v>
                </c:pt>
                <c:pt idx="69">
                  <c:v>1970</c:v>
                </c:pt>
                <c:pt idx="70">
                  <c:v>1971</c:v>
                </c:pt>
                <c:pt idx="71">
                  <c:v>1972</c:v>
                </c:pt>
                <c:pt idx="72">
                  <c:v>1973</c:v>
                </c:pt>
                <c:pt idx="73">
                  <c:v>1974</c:v>
                </c:pt>
                <c:pt idx="74">
                  <c:v>1975</c:v>
                </c:pt>
                <c:pt idx="75">
                  <c:v>1976</c:v>
                </c:pt>
                <c:pt idx="76">
                  <c:v>1977</c:v>
                </c:pt>
                <c:pt idx="77">
                  <c:v>1978</c:v>
                </c:pt>
                <c:pt idx="78">
                  <c:v>1979</c:v>
                </c:pt>
                <c:pt idx="79">
                  <c:v>1980</c:v>
                </c:pt>
                <c:pt idx="80">
                  <c:v>1981</c:v>
                </c:pt>
                <c:pt idx="81">
                  <c:v>1982</c:v>
                </c:pt>
                <c:pt idx="82">
                  <c:v>1983</c:v>
                </c:pt>
                <c:pt idx="83">
                  <c:v>1984</c:v>
                </c:pt>
                <c:pt idx="84">
                  <c:v>1985</c:v>
                </c:pt>
                <c:pt idx="85">
                  <c:v>1986</c:v>
                </c:pt>
                <c:pt idx="86">
                  <c:v>1987</c:v>
                </c:pt>
                <c:pt idx="87">
                  <c:v>1988</c:v>
                </c:pt>
                <c:pt idx="88">
                  <c:v>1989</c:v>
                </c:pt>
                <c:pt idx="89">
                  <c:v>1990</c:v>
                </c:pt>
                <c:pt idx="90">
                  <c:v>1991</c:v>
                </c:pt>
                <c:pt idx="91">
                  <c:v>1992</c:v>
                </c:pt>
                <c:pt idx="92">
                  <c:v>1993</c:v>
                </c:pt>
                <c:pt idx="93">
                  <c:v>1994</c:v>
                </c:pt>
                <c:pt idx="94">
                  <c:v>1995</c:v>
                </c:pt>
                <c:pt idx="95">
                  <c:v>1996</c:v>
                </c:pt>
                <c:pt idx="96">
                  <c:v>1997</c:v>
                </c:pt>
                <c:pt idx="97">
                  <c:v>1998</c:v>
                </c:pt>
                <c:pt idx="98">
                  <c:v>1999</c:v>
                </c:pt>
                <c:pt idx="99">
                  <c:v>2000</c:v>
                </c:pt>
                <c:pt idx="100">
                  <c:v>2001</c:v>
                </c:pt>
                <c:pt idx="101">
                  <c:v>2002</c:v>
                </c:pt>
                <c:pt idx="102">
                  <c:v>2003</c:v>
                </c:pt>
                <c:pt idx="103">
                  <c:v>2004</c:v>
                </c:pt>
                <c:pt idx="104">
                  <c:v>2005</c:v>
                </c:pt>
                <c:pt idx="105">
                  <c:v>2006</c:v>
                </c:pt>
                <c:pt idx="106">
                  <c:v>2007</c:v>
                </c:pt>
                <c:pt idx="107">
                  <c:v>2008</c:v>
                </c:pt>
                <c:pt idx="108">
                  <c:v>2009</c:v>
                </c:pt>
                <c:pt idx="109">
                  <c:v>2010</c:v>
                </c:pt>
                <c:pt idx="110">
                  <c:v>2011</c:v>
                </c:pt>
                <c:pt idx="111">
                  <c:v>2012</c:v>
                </c:pt>
                <c:pt idx="112">
                  <c:v>2013</c:v>
                </c:pt>
                <c:pt idx="113">
                  <c:v>2014</c:v>
                </c:pt>
                <c:pt idx="114">
                  <c:v>2015</c:v>
                </c:pt>
                <c:pt idx="115">
                  <c:v>2016</c:v>
                </c:pt>
                <c:pt idx="116">
                  <c:v>2017</c:v>
                </c:pt>
              </c:numCache>
            </c:numRef>
          </c:cat>
          <c:val>
            <c:numRef>
              <c:f>'RR1'!$C$1:$DO$1</c:f>
              <c:numCache>
                <c:formatCode>General</c:formatCode>
                <c:ptCount val="117"/>
                <c:pt idx="0">
                  <c:v>114.02807971014492</c:v>
                </c:pt>
                <c:pt idx="1">
                  <c:v>110.4375</c:v>
                </c:pt>
                <c:pt idx="2">
                  <c:v>107.28260869565217</c:v>
                </c:pt>
                <c:pt idx="3">
                  <c:v>95.392210144927532</c:v>
                </c:pt>
                <c:pt idx="4">
                  <c:v>107.01902173913044</c:v>
                </c:pt>
                <c:pt idx="5">
                  <c:v>110.97282608695652</c:v>
                </c:pt>
                <c:pt idx="6">
                  <c:v>91.759963768115938</c:v>
                </c:pt>
                <c:pt idx="7">
                  <c:v>94.675724637681157</c:v>
                </c:pt>
                <c:pt idx="8">
                  <c:v>108.1123188405797</c:v>
                </c:pt>
                <c:pt idx="9">
                  <c:v>115.23913043478261</c:v>
                </c:pt>
                <c:pt idx="10">
                  <c:v>90.317934782608702</c:v>
                </c:pt>
                <c:pt idx="11">
                  <c:v>119.13134057971014</c:v>
                </c:pt>
                <c:pt idx="12">
                  <c:v>98.686594202898547</c:v>
                </c:pt>
                <c:pt idx="13">
                  <c:v>104.68568840579709</c:v>
                </c:pt>
                <c:pt idx="14">
                  <c:v>132.14764492753622</c:v>
                </c:pt>
                <c:pt idx="15">
                  <c:v>117.1748188405797</c:v>
                </c:pt>
                <c:pt idx="16">
                  <c:v>93.393115942028984</c:v>
                </c:pt>
                <c:pt idx="17">
                  <c:v>107.98460144927536</c:v>
                </c:pt>
                <c:pt idx="18">
                  <c:v>132.32789855072463</c:v>
                </c:pt>
                <c:pt idx="19">
                  <c:v>101.07608695652173</c:v>
                </c:pt>
                <c:pt idx="20">
                  <c:v>83.328804347826093</c:v>
                </c:pt>
                <c:pt idx="21">
                  <c:v>106.50634057971014</c:v>
                </c:pt>
                <c:pt idx="22">
                  <c:v>107.68478260869566</c:v>
                </c:pt>
                <c:pt idx="23">
                  <c:v>93.032608695652172</c:v>
                </c:pt>
                <c:pt idx="24">
                  <c:v>109.71557971014492</c:v>
                </c:pt>
                <c:pt idx="25">
                  <c:v>109.30434782608695</c:v>
                </c:pt>
                <c:pt idx="26">
                  <c:v>105.98369565217391</c:v>
                </c:pt>
                <c:pt idx="27">
                  <c:v>91.349637681159422</c:v>
                </c:pt>
                <c:pt idx="28">
                  <c:v>92.538043478260875</c:v>
                </c:pt>
                <c:pt idx="29">
                  <c:v>104.64130434782609</c:v>
                </c:pt>
                <c:pt idx="30">
                  <c:v>103.1820652173913</c:v>
                </c:pt>
                <c:pt idx="31">
                  <c:v>86.099637681159422</c:v>
                </c:pt>
                <c:pt idx="32">
                  <c:v>105.66213768115942</c:v>
                </c:pt>
                <c:pt idx="33">
                  <c:v>81.381340579710141</c:v>
                </c:pt>
                <c:pt idx="34">
                  <c:v>94.382246376811594</c:v>
                </c:pt>
                <c:pt idx="35">
                  <c:v>111.04710144927536</c:v>
                </c:pt>
                <c:pt idx="36">
                  <c:v>123.15217391304348</c:v>
                </c:pt>
                <c:pt idx="37">
                  <c:v>99.85960144927536</c:v>
                </c:pt>
                <c:pt idx="38">
                  <c:v>99.651268115942031</c:v>
                </c:pt>
                <c:pt idx="39">
                  <c:v>122.23188405797102</c:v>
                </c:pt>
                <c:pt idx="40">
                  <c:v>111.1875</c:v>
                </c:pt>
                <c:pt idx="41">
                  <c:v>92.136775362318843</c:v>
                </c:pt>
                <c:pt idx="42">
                  <c:v>87.93297101449275</c:v>
                </c:pt>
                <c:pt idx="43">
                  <c:v>114.375</c:v>
                </c:pt>
                <c:pt idx="44">
                  <c:v>92.946557971014499</c:v>
                </c:pt>
                <c:pt idx="45">
                  <c:v>86.076992753623188</c:v>
                </c:pt>
                <c:pt idx="46">
                  <c:v>93.79257246376811</c:v>
                </c:pt>
                <c:pt idx="47">
                  <c:v>93.567934782608702</c:v>
                </c:pt>
                <c:pt idx="48">
                  <c:v>90.548007246376812</c:v>
                </c:pt>
                <c:pt idx="49">
                  <c:v>97.106884057971016</c:v>
                </c:pt>
                <c:pt idx="50">
                  <c:v>100.44021739130434</c:v>
                </c:pt>
                <c:pt idx="51">
                  <c:v>110.03532608695652</c:v>
                </c:pt>
                <c:pt idx="52">
                  <c:v>78.037137681159422</c:v>
                </c:pt>
                <c:pt idx="53">
                  <c:v>102.50181159420291</c:v>
                </c:pt>
                <c:pt idx="54">
                  <c:v>111.18931159420291</c:v>
                </c:pt>
                <c:pt idx="55">
                  <c:v>88.871376811594203</c:v>
                </c:pt>
                <c:pt idx="56">
                  <c:v>87.803442028985501</c:v>
                </c:pt>
                <c:pt idx="57">
                  <c:v>96.756340579710141</c:v>
                </c:pt>
                <c:pt idx="58">
                  <c:v>87.988224637681157</c:v>
                </c:pt>
                <c:pt idx="59">
                  <c:v>104.83423913043478</c:v>
                </c:pt>
                <c:pt idx="60">
                  <c:v>74.348731884057969</c:v>
                </c:pt>
                <c:pt idx="61">
                  <c:v>90.677536231884062</c:v>
                </c:pt>
                <c:pt idx="62">
                  <c:v>97.626811594202906</c:v>
                </c:pt>
                <c:pt idx="63">
                  <c:v>93.795289855072468</c:v>
                </c:pt>
                <c:pt idx="64">
                  <c:v>115.87681159420291</c:v>
                </c:pt>
                <c:pt idx="65">
                  <c:v>106.44565217391305</c:v>
                </c:pt>
                <c:pt idx="66">
                  <c:v>83.134057971014499</c:v>
                </c:pt>
                <c:pt idx="67">
                  <c:v>85.468297101449281</c:v>
                </c:pt>
                <c:pt idx="68">
                  <c:v>104.98097826086956</c:v>
                </c:pt>
                <c:pt idx="69">
                  <c:v>111.1784420289855</c:v>
                </c:pt>
                <c:pt idx="70">
                  <c:v>77.572463768115938</c:v>
                </c:pt>
                <c:pt idx="71">
                  <c:v>94.800724637681157</c:v>
                </c:pt>
                <c:pt idx="72">
                  <c:v>75.882246376811594</c:v>
                </c:pt>
                <c:pt idx="73">
                  <c:v>106.22916666666667</c:v>
                </c:pt>
                <c:pt idx="74">
                  <c:v>86.696557971014499</c:v>
                </c:pt>
                <c:pt idx="75">
                  <c:v>91.721920289855078</c:v>
                </c:pt>
                <c:pt idx="76">
                  <c:v>90.946557971014499</c:v>
                </c:pt>
                <c:pt idx="77">
                  <c:v>94.065217391304344</c:v>
                </c:pt>
                <c:pt idx="78">
                  <c:v>103.45561594202898</c:v>
                </c:pt>
                <c:pt idx="79">
                  <c:v>104.37681159420291</c:v>
                </c:pt>
                <c:pt idx="80">
                  <c:v>90.841485507246375</c:v>
                </c:pt>
                <c:pt idx="81">
                  <c:v>81.449275362318843</c:v>
                </c:pt>
                <c:pt idx="82">
                  <c:v>74.913043478260875</c:v>
                </c:pt>
                <c:pt idx="83">
                  <c:v>96.5</c:v>
                </c:pt>
                <c:pt idx="84">
                  <c:v>99.200181159420296</c:v>
                </c:pt>
                <c:pt idx="85">
                  <c:v>81.769021739130437</c:v>
                </c:pt>
                <c:pt idx="86">
                  <c:v>96.259057971014499</c:v>
                </c:pt>
                <c:pt idx="87">
                  <c:v>90.211050724637687</c:v>
                </c:pt>
                <c:pt idx="88">
                  <c:v>83.052536231884062</c:v>
                </c:pt>
                <c:pt idx="89">
                  <c:v>84.25</c:v>
                </c:pt>
                <c:pt idx="90">
                  <c:v>88.554347826086953</c:v>
                </c:pt>
                <c:pt idx="91">
                  <c:v>76.380434782608702</c:v>
                </c:pt>
                <c:pt idx="92">
                  <c:v>90.180253623188406</c:v>
                </c:pt>
                <c:pt idx="93">
                  <c:v>90.306159420289859</c:v>
                </c:pt>
                <c:pt idx="94">
                  <c:v>101.31974637681159</c:v>
                </c:pt>
                <c:pt idx="95">
                  <c:v>101.31159420289855</c:v>
                </c:pt>
                <c:pt idx="96">
                  <c:v>88.521739130434781</c:v>
                </c:pt>
                <c:pt idx="97">
                  <c:v>96.3125</c:v>
                </c:pt>
                <c:pt idx="98">
                  <c:v>101.28623188405797</c:v>
                </c:pt>
                <c:pt idx="99">
                  <c:v>73.644021739130437</c:v>
                </c:pt>
                <c:pt idx="100">
                  <c:v>95.184782608695656</c:v>
                </c:pt>
                <c:pt idx="101">
                  <c:v>95.326086956521735</c:v>
                </c:pt>
                <c:pt idx="102">
                  <c:v>71.478260869565219</c:v>
                </c:pt>
                <c:pt idx="103">
                  <c:v>100.36322463768116</c:v>
                </c:pt>
                <c:pt idx="104">
                  <c:v>96.900362318840578</c:v>
                </c:pt>
                <c:pt idx="105">
                  <c:v>93.419384057971016</c:v>
                </c:pt>
                <c:pt idx="106">
                  <c:v>95.807065217391298</c:v>
                </c:pt>
                <c:pt idx="107">
                  <c:v>91.705615942028984</c:v>
                </c:pt>
                <c:pt idx="108">
                  <c:v>97.92210144927536</c:v>
                </c:pt>
                <c:pt idx="109">
                  <c:v>125.09873188405797</c:v>
                </c:pt>
                <c:pt idx="110">
                  <c:v>70.593297101449281</c:v>
                </c:pt>
                <c:pt idx="111">
                  <c:v>78.771739130434781</c:v>
                </c:pt>
                <c:pt idx="112">
                  <c:v>102.08876811594203</c:v>
                </c:pt>
                <c:pt idx="113">
                  <c:v>107.25634057971014</c:v>
                </c:pt>
                <c:pt idx="114">
                  <c:v>82.847826086956516</c:v>
                </c:pt>
                <c:pt idx="115">
                  <c:v>99.076086956521735</c:v>
                </c:pt>
                <c:pt idx="116">
                  <c:v>83.778985507246375</c:v>
                </c:pt>
              </c:numCache>
            </c:numRef>
          </c:val>
          <c:extLst>
            <c:ext xmlns:c16="http://schemas.microsoft.com/office/drawing/2014/chart" uri="{C3380CC4-5D6E-409C-BE32-E72D297353CC}">
              <c16:uniqueId val="{00000000-9C28-4D97-9255-AABA32174EE5}"/>
            </c:ext>
          </c:extLst>
        </c:ser>
        <c:dLbls>
          <c:showLegendKey val="0"/>
          <c:showVal val="0"/>
          <c:showCatName val="0"/>
          <c:showSerName val="0"/>
          <c:showPercent val="0"/>
          <c:showBubbleSize val="0"/>
        </c:dLbls>
        <c:gapWidth val="355"/>
        <c:overlap val="-70"/>
        <c:axId val="364548040"/>
        <c:axId val="364548432"/>
      </c:barChart>
      <c:catAx>
        <c:axId val="364548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64548432"/>
        <c:crosses val="autoZero"/>
        <c:auto val="1"/>
        <c:lblAlgn val="ctr"/>
        <c:lblOffset val="100"/>
        <c:tickLblSkip val="10"/>
        <c:tickMarkSkip val="1"/>
        <c:noMultiLvlLbl val="0"/>
      </c:catAx>
      <c:valAx>
        <c:axId val="364548432"/>
        <c:scaling>
          <c:orientation val="minMax"/>
          <c:min val="60"/>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64548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hu-H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cap="all" spc="150" baseline="0">
                <a:solidFill>
                  <a:schemeClr val="tx1">
                    <a:lumMod val="50000"/>
                    <a:lumOff val="50000"/>
                  </a:schemeClr>
                </a:solidFill>
                <a:latin typeface="+mn-lt"/>
                <a:ea typeface="+mn-ea"/>
                <a:cs typeface="+mn-cs"/>
              </a:defRPr>
            </a:pPr>
            <a:r>
              <a:rPr lang="hu-HU" sz="900" dirty="0"/>
              <a:t>Tavaszi átlagos Napi intenzitás,</a:t>
            </a:r>
            <a:r>
              <a:rPr lang="hu-HU" sz="900" baseline="0" dirty="0"/>
              <a:t>vált:0.4 mm/nap</a:t>
            </a:r>
            <a:endParaRPr lang="hu-HU" sz="900" dirty="0"/>
          </a:p>
        </c:rich>
      </c:tx>
      <c:overlay val="0"/>
      <c:spPr>
        <a:noFill/>
        <a:ln>
          <a:noFill/>
        </a:ln>
        <a:effectLst/>
      </c:spPr>
      <c:txPr>
        <a:bodyPr rot="0" spcFirstLastPara="1" vertOverflow="ellipsis" vert="horz" wrap="square" anchor="ctr" anchorCtr="1"/>
        <a:lstStyle/>
        <a:p>
          <a:pPr>
            <a:defRPr sz="900" b="1" i="0" u="none" strike="noStrike" kern="1200" cap="all" spc="150" baseline="0">
              <a:solidFill>
                <a:schemeClr val="tx1">
                  <a:lumMod val="50000"/>
                  <a:lumOff val="50000"/>
                </a:schemeClr>
              </a:solidFill>
              <a:latin typeface="+mn-lt"/>
              <a:ea typeface="+mn-ea"/>
              <a:cs typeface="+mn-cs"/>
            </a:defRPr>
          </a:pPr>
          <a:endParaRPr lang="hu-HU"/>
        </a:p>
      </c:txPr>
    </c:title>
    <c:autoTitleDeleted val="0"/>
    <c:plotArea>
      <c:layout>
        <c:manualLayout>
          <c:layoutTarget val="inner"/>
          <c:xMode val="edge"/>
          <c:yMode val="edge"/>
          <c:x val="6.6580927384076991E-2"/>
          <c:y val="4.2703537655879115E-2"/>
          <c:w val="0.88168482064741904"/>
          <c:h val="0.82716121011189392"/>
        </c:manualLayout>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trendline>
            <c:spPr>
              <a:ln w="19050" cap="rnd">
                <a:solidFill>
                  <a:schemeClr val="accent1"/>
                </a:solidFill>
              </a:ln>
              <a:effectLst/>
            </c:spPr>
            <c:trendlineType val="linear"/>
            <c:dispRSqr val="0"/>
            <c:dispEq val="0"/>
          </c:trendline>
          <c:cat>
            <c:numRef>
              <c:f>'[CsapIndexek.xlsx]    SDII-MAM'!$C$2:$DO$2</c:f>
              <c:numCache>
                <c:formatCode>General</c:formatCode>
                <c:ptCount val="117"/>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pt idx="43">
                  <c:v>1944</c:v>
                </c:pt>
                <c:pt idx="44">
                  <c:v>1945</c:v>
                </c:pt>
                <c:pt idx="45">
                  <c:v>1946</c:v>
                </c:pt>
                <c:pt idx="46">
                  <c:v>1947</c:v>
                </c:pt>
                <c:pt idx="47">
                  <c:v>1948</c:v>
                </c:pt>
                <c:pt idx="48">
                  <c:v>1949</c:v>
                </c:pt>
                <c:pt idx="49">
                  <c:v>1950</c:v>
                </c:pt>
                <c:pt idx="50">
                  <c:v>1951</c:v>
                </c:pt>
                <c:pt idx="51">
                  <c:v>1952</c:v>
                </c:pt>
                <c:pt idx="52">
                  <c:v>1953</c:v>
                </c:pt>
                <c:pt idx="53">
                  <c:v>1954</c:v>
                </c:pt>
                <c:pt idx="54">
                  <c:v>1955</c:v>
                </c:pt>
                <c:pt idx="55">
                  <c:v>1956</c:v>
                </c:pt>
                <c:pt idx="56">
                  <c:v>1957</c:v>
                </c:pt>
                <c:pt idx="57">
                  <c:v>1958</c:v>
                </c:pt>
                <c:pt idx="58">
                  <c:v>1959</c:v>
                </c:pt>
                <c:pt idx="59">
                  <c:v>1960</c:v>
                </c:pt>
                <c:pt idx="60">
                  <c:v>1961</c:v>
                </c:pt>
                <c:pt idx="61">
                  <c:v>1962</c:v>
                </c:pt>
                <c:pt idx="62">
                  <c:v>1963</c:v>
                </c:pt>
                <c:pt idx="63">
                  <c:v>1964</c:v>
                </c:pt>
                <c:pt idx="64">
                  <c:v>1965</c:v>
                </c:pt>
                <c:pt idx="65">
                  <c:v>1966</c:v>
                </c:pt>
                <c:pt idx="66">
                  <c:v>1967</c:v>
                </c:pt>
                <c:pt idx="67">
                  <c:v>1968</c:v>
                </c:pt>
                <c:pt idx="68">
                  <c:v>1969</c:v>
                </c:pt>
                <c:pt idx="69">
                  <c:v>1970</c:v>
                </c:pt>
                <c:pt idx="70">
                  <c:v>1971</c:v>
                </c:pt>
                <c:pt idx="71">
                  <c:v>1972</c:v>
                </c:pt>
                <c:pt idx="72">
                  <c:v>1973</c:v>
                </c:pt>
                <c:pt idx="73">
                  <c:v>1974</c:v>
                </c:pt>
                <c:pt idx="74">
                  <c:v>1975</c:v>
                </c:pt>
                <c:pt idx="75">
                  <c:v>1976</c:v>
                </c:pt>
                <c:pt idx="76">
                  <c:v>1977</c:v>
                </c:pt>
                <c:pt idx="77">
                  <c:v>1978</c:v>
                </c:pt>
                <c:pt idx="78">
                  <c:v>1979</c:v>
                </c:pt>
                <c:pt idx="79">
                  <c:v>1980</c:v>
                </c:pt>
                <c:pt idx="80">
                  <c:v>1981</c:v>
                </c:pt>
                <c:pt idx="81">
                  <c:v>1982</c:v>
                </c:pt>
                <c:pt idx="82">
                  <c:v>1983</c:v>
                </c:pt>
                <c:pt idx="83">
                  <c:v>1984</c:v>
                </c:pt>
                <c:pt idx="84">
                  <c:v>1985</c:v>
                </c:pt>
                <c:pt idx="85">
                  <c:v>1986</c:v>
                </c:pt>
                <c:pt idx="86">
                  <c:v>1987</c:v>
                </c:pt>
                <c:pt idx="87">
                  <c:v>1988</c:v>
                </c:pt>
                <c:pt idx="88">
                  <c:v>1989</c:v>
                </c:pt>
                <c:pt idx="89">
                  <c:v>1990</c:v>
                </c:pt>
                <c:pt idx="90">
                  <c:v>1991</c:v>
                </c:pt>
                <c:pt idx="91">
                  <c:v>1992</c:v>
                </c:pt>
                <c:pt idx="92">
                  <c:v>1993</c:v>
                </c:pt>
                <c:pt idx="93">
                  <c:v>1994</c:v>
                </c:pt>
                <c:pt idx="94">
                  <c:v>1995</c:v>
                </c:pt>
                <c:pt idx="95">
                  <c:v>1996</c:v>
                </c:pt>
                <c:pt idx="96">
                  <c:v>1997</c:v>
                </c:pt>
                <c:pt idx="97">
                  <c:v>1998</c:v>
                </c:pt>
                <c:pt idx="98">
                  <c:v>1999</c:v>
                </c:pt>
                <c:pt idx="99">
                  <c:v>2000</c:v>
                </c:pt>
                <c:pt idx="100">
                  <c:v>2001</c:v>
                </c:pt>
                <c:pt idx="101">
                  <c:v>2002</c:v>
                </c:pt>
                <c:pt idx="102">
                  <c:v>2003</c:v>
                </c:pt>
                <c:pt idx="103">
                  <c:v>2004</c:v>
                </c:pt>
                <c:pt idx="104">
                  <c:v>2005</c:v>
                </c:pt>
                <c:pt idx="105">
                  <c:v>2006</c:v>
                </c:pt>
                <c:pt idx="106">
                  <c:v>2007</c:v>
                </c:pt>
                <c:pt idx="107">
                  <c:v>2008</c:v>
                </c:pt>
                <c:pt idx="108">
                  <c:v>2009</c:v>
                </c:pt>
                <c:pt idx="109">
                  <c:v>2010</c:v>
                </c:pt>
                <c:pt idx="110">
                  <c:v>2011</c:v>
                </c:pt>
                <c:pt idx="111">
                  <c:v>2012</c:v>
                </c:pt>
                <c:pt idx="112">
                  <c:v>2013</c:v>
                </c:pt>
                <c:pt idx="113">
                  <c:v>2014</c:v>
                </c:pt>
                <c:pt idx="114">
                  <c:v>2015</c:v>
                </c:pt>
                <c:pt idx="115">
                  <c:v>2016</c:v>
                </c:pt>
                <c:pt idx="116">
                  <c:v>2017</c:v>
                </c:pt>
              </c:numCache>
            </c:numRef>
          </c:cat>
          <c:val>
            <c:numRef>
              <c:f>'[CsapIndexek.xlsx]    SDII-MAM'!$C$1:$DO$1</c:f>
              <c:numCache>
                <c:formatCode>General</c:formatCode>
                <c:ptCount val="117"/>
                <c:pt idx="0">
                  <c:v>4.8874909420289843</c:v>
                </c:pt>
                <c:pt idx="1">
                  <c:v>5.2882427536231846</c:v>
                </c:pt>
                <c:pt idx="2">
                  <c:v>5.3136865942028892</c:v>
                </c:pt>
                <c:pt idx="3">
                  <c:v>5.015498188405795</c:v>
                </c:pt>
                <c:pt idx="4">
                  <c:v>6.2043297101449193</c:v>
                </c:pt>
                <c:pt idx="5">
                  <c:v>4.6385597826086951</c:v>
                </c:pt>
                <c:pt idx="6">
                  <c:v>5.1671739130434835</c:v>
                </c:pt>
                <c:pt idx="7">
                  <c:v>5.3189583333333328</c:v>
                </c:pt>
                <c:pt idx="8">
                  <c:v>4.9522282608695605</c:v>
                </c:pt>
                <c:pt idx="9">
                  <c:v>6.7750815217391374</c:v>
                </c:pt>
                <c:pt idx="10">
                  <c:v>5.4985416666666644</c:v>
                </c:pt>
                <c:pt idx="11">
                  <c:v>6.6022101449275361</c:v>
                </c:pt>
                <c:pt idx="12">
                  <c:v>5.9524003623188317</c:v>
                </c:pt>
                <c:pt idx="13">
                  <c:v>6.1348550724637718</c:v>
                </c:pt>
                <c:pt idx="14">
                  <c:v>5.2079166666666765</c:v>
                </c:pt>
                <c:pt idx="15">
                  <c:v>5.8069021739130466</c:v>
                </c:pt>
                <c:pt idx="16">
                  <c:v>4.2770108695652196</c:v>
                </c:pt>
                <c:pt idx="17">
                  <c:v>4.2547010869565218</c:v>
                </c:pt>
                <c:pt idx="18">
                  <c:v>5.207644927536232</c:v>
                </c:pt>
                <c:pt idx="19">
                  <c:v>5.5951811594202896</c:v>
                </c:pt>
                <c:pt idx="20">
                  <c:v>5.2267844202898424</c:v>
                </c:pt>
                <c:pt idx="21">
                  <c:v>6.1035235507246393</c:v>
                </c:pt>
                <c:pt idx="22">
                  <c:v>4.8405615942028986</c:v>
                </c:pt>
                <c:pt idx="23">
                  <c:v>6.0335778985507282</c:v>
                </c:pt>
                <c:pt idx="24">
                  <c:v>5.4111503623188399</c:v>
                </c:pt>
                <c:pt idx="25">
                  <c:v>4.5439945652173934</c:v>
                </c:pt>
                <c:pt idx="26">
                  <c:v>5.4559057971014511</c:v>
                </c:pt>
                <c:pt idx="27">
                  <c:v>5.1990489130434749</c:v>
                </c:pt>
                <c:pt idx="28">
                  <c:v>5.8006250000000072</c:v>
                </c:pt>
                <c:pt idx="29">
                  <c:v>5.5310144927536253</c:v>
                </c:pt>
                <c:pt idx="30">
                  <c:v>5.3149456521739138</c:v>
                </c:pt>
                <c:pt idx="31">
                  <c:v>6.1908876811594267</c:v>
                </c:pt>
                <c:pt idx="32">
                  <c:v>6.2730706521739137</c:v>
                </c:pt>
                <c:pt idx="33">
                  <c:v>4.9111322463768179</c:v>
                </c:pt>
                <c:pt idx="34">
                  <c:v>4.9948641304347854</c:v>
                </c:pt>
                <c:pt idx="35">
                  <c:v>6.3021739130434762</c:v>
                </c:pt>
                <c:pt idx="36">
                  <c:v>5.8259057971014467</c:v>
                </c:pt>
                <c:pt idx="37">
                  <c:v>5.1757880434782662</c:v>
                </c:pt>
                <c:pt idx="38">
                  <c:v>6.598695652173916</c:v>
                </c:pt>
                <c:pt idx="39">
                  <c:v>5.7577717391304342</c:v>
                </c:pt>
                <c:pt idx="40">
                  <c:v>5.9737952898550741</c:v>
                </c:pt>
                <c:pt idx="41">
                  <c:v>5.8928351449275329</c:v>
                </c:pt>
                <c:pt idx="42">
                  <c:v>5.2011413043478258</c:v>
                </c:pt>
                <c:pt idx="43">
                  <c:v>6.1297554347826084</c:v>
                </c:pt>
                <c:pt idx="44">
                  <c:v>4.7931068840579716</c:v>
                </c:pt>
                <c:pt idx="45">
                  <c:v>4.6959148550724672</c:v>
                </c:pt>
                <c:pt idx="46">
                  <c:v>5.2842663043478257</c:v>
                </c:pt>
                <c:pt idx="47">
                  <c:v>4.977554347826092</c:v>
                </c:pt>
                <c:pt idx="48">
                  <c:v>5.8310688405797126</c:v>
                </c:pt>
                <c:pt idx="49">
                  <c:v>5.4759692028985523</c:v>
                </c:pt>
                <c:pt idx="50">
                  <c:v>5.9535416666666769</c:v>
                </c:pt>
                <c:pt idx="51">
                  <c:v>5.1462047101449331</c:v>
                </c:pt>
                <c:pt idx="52">
                  <c:v>6.2078351449275342</c:v>
                </c:pt>
                <c:pt idx="53">
                  <c:v>5.9580978260869593</c:v>
                </c:pt>
                <c:pt idx="54">
                  <c:v>5.046585144927537</c:v>
                </c:pt>
                <c:pt idx="55">
                  <c:v>6.0424728260869571</c:v>
                </c:pt>
                <c:pt idx="56">
                  <c:v>6.4660869565217434</c:v>
                </c:pt>
                <c:pt idx="57">
                  <c:v>5.0034782608695716</c:v>
                </c:pt>
                <c:pt idx="58">
                  <c:v>6.2927626811594282</c:v>
                </c:pt>
                <c:pt idx="59">
                  <c:v>4.1480344202898589</c:v>
                </c:pt>
                <c:pt idx="60">
                  <c:v>6.3234601449275436</c:v>
                </c:pt>
                <c:pt idx="61">
                  <c:v>5.0810416666666622</c:v>
                </c:pt>
                <c:pt idx="62">
                  <c:v>5.4134329710144886</c:v>
                </c:pt>
                <c:pt idx="63">
                  <c:v>5.573985507246376</c:v>
                </c:pt>
                <c:pt idx="64">
                  <c:v>6.0907789855072467</c:v>
                </c:pt>
                <c:pt idx="65">
                  <c:v>6.4014402173913032</c:v>
                </c:pt>
                <c:pt idx="66">
                  <c:v>6.6624818840579731</c:v>
                </c:pt>
                <c:pt idx="67">
                  <c:v>5.1483242753623184</c:v>
                </c:pt>
                <c:pt idx="68">
                  <c:v>4.9953079710144959</c:v>
                </c:pt>
                <c:pt idx="69">
                  <c:v>5.3349094202898586</c:v>
                </c:pt>
                <c:pt idx="70">
                  <c:v>5.2333423913043449</c:v>
                </c:pt>
                <c:pt idx="71">
                  <c:v>5.8219746376811639</c:v>
                </c:pt>
                <c:pt idx="72">
                  <c:v>5.7396467391304276</c:v>
                </c:pt>
                <c:pt idx="73">
                  <c:v>5.584211956521747</c:v>
                </c:pt>
                <c:pt idx="74">
                  <c:v>6.0558242753623253</c:v>
                </c:pt>
                <c:pt idx="75">
                  <c:v>5.8132971014492734</c:v>
                </c:pt>
                <c:pt idx="76">
                  <c:v>5.8167844202898564</c:v>
                </c:pt>
                <c:pt idx="77">
                  <c:v>5.5422554347826178</c:v>
                </c:pt>
                <c:pt idx="78">
                  <c:v>4.9008423913043471</c:v>
                </c:pt>
                <c:pt idx="79">
                  <c:v>5.5442753623188388</c:v>
                </c:pt>
                <c:pt idx="80">
                  <c:v>4.5138315217391325</c:v>
                </c:pt>
                <c:pt idx="81">
                  <c:v>5.4605525362318801</c:v>
                </c:pt>
                <c:pt idx="82">
                  <c:v>5.5894927536231904</c:v>
                </c:pt>
                <c:pt idx="83">
                  <c:v>5.6721014492753605</c:v>
                </c:pt>
                <c:pt idx="84">
                  <c:v>5.7875090579710156</c:v>
                </c:pt>
                <c:pt idx="85">
                  <c:v>5.3820380434782544</c:v>
                </c:pt>
                <c:pt idx="86">
                  <c:v>7.820371376811603</c:v>
                </c:pt>
                <c:pt idx="87">
                  <c:v>4.6533605072463811</c:v>
                </c:pt>
                <c:pt idx="88">
                  <c:v>6.3877626811594173</c:v>
                </c:pt>
                <c:pt idx="89">
                  <c:v>5.1587952898550737</c:v>
                </c:pt>
                <c:pt idx="90">
                  <c:v>6.3894474637681151</c:v>
                </c:pt>
                <c:pt idx="91">
                  <c:v>4.3752989130434807</c:v>
                </c:pt>
                <c:pt idx="92">
                  <c:v>4.5569202898550705</c:v>
                </c:pt>
                <c:pt idx="93">
                  <c:v>5.1622554347826046</c:v>
                </c:pt>
                <c:pt idx="94">
                  <c:v>5.7017391304347882</c:v>
                </c:pt>
                <c:pt idx="95">
                  <c:v>5.9458695652173841</c:v>
                </c:pt>
                <c:pt idx="96">
                  <c:v>5.218333333333331</c:v>
                </c:pt>
                <c:pt idx="97">
                  <c:v>6.2709782608695743</c:v>
                </c:pt>
                <c:pt idx="98">
                  <c:v>6.164284420289853</c:v>
                </c:pt>
                <c:pt idx="99">
                  <c:v>5.4495742753623198</c:v>
                </c:pt>
                <c:pt idx="100">
                  <c:v>5.4119836956521672</c:v>
                </c:pt>
                <c:pt idx="101">
                  <c:v>5.2918387681159427</c:v>
                </c:pt>
                <c:pt idx="102">
                  <c:v>4.4356702898550635</c:v>
                </c:pt>
                <c:pt idx="103">
                  <c:v>6.1017391304347832</c:v>
                </c:pt>
                <c:pt idx="104">
                  <c:v>6.6555253623188451</c:v>
                </c:pt>
                <c:pt idx="105">
                  <c:v>5.8989945652173956</c:v>
                </c:pt>
                <c:pt idx="106">
                  <c:v>6.6576449275362339</c:v>
                </c:pt>
                <c:pt idx="107">
                  <c:v>5.4327536231884075</c:v>
                </c:pt>
                <c:pt idx="108">
                  <c:v>4.9490489130434776</c:v>
                </c:pt>
                <c:pt idx="109">
                  <c:v>8.1445923913043554</c:v>
                </c:pt>
                <c:pt idx="110">
                  <c:v>4.9099909420289789</c:v>
                </c:pt>
                <c:pt idx="111">
                  <c:v>5.4945018115942084</c:v>
                </c:pt>
                <c:pt idx="112">
                  <c:v>7.1197735507246342</c:v>
                </c:pt>
                <c:pt idx="113">
                  <c:v>5.9696829710144916</c:v>
                </c:pt>
                <c:pt idx="114">
                  <c:v>5.4760778985507308</c:v>
                </c:pt>
                <c:pt idx="115">
                  <c:v>5.4097373188405786</c:v>
                </c:pt>
                <c:pt idx="116">
                  <c:v>5.8131068840579676</c:v>
                </c:pt>
              </c:numCache>
            </c:numRef>
          </c:val>
          <c:extLst>
            <c:ext xmlns:c16="http://schemas.microsoft.com/office/drawing/2014/chart" uri="{C3380CC4-5D6E-409C-BE32-E72D297353CC}">
              <c16:uniqueId val="{00000000-1BFB-4893-B74C-06E89ED1C4ED}"/>
            </c:ext>
          </c:extLst>
        </c:ser>
        <c:dLbls>
          <c:showLegendKey val="0"/>
          <c:showVal val="0"/>
          <c:showCatName val="0"/>
          <c:showSerName val="0"/>
          <c:showPercent val="0"/>
          <c:showBubbleSize val="0"/>
        </c:dLbls>
        <c:gapWidth val="164"/>
        <c:overlap val="-22"/>
        <c:axId val="257880144"/>
        <c:axId val="257880536"/>
      </c:barChart>
      <c:catAx>
        <c:axId val="25788014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257880536"/>
        <c:crosses val="autoZero"/>
        <c:auto val="1"/>
        <c:lblAlgn val="ctr"/>
        <c:lblOffset val="100"/>
        <c:tickLblSkip val="10"/>
        <c:noMultiLvlLbl val="0"/>
      </c:catAx>
      <c:valAx>
        <c:axId val="257880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257880144"/>
        <c:crosses val="autoZero"/>
        <c:crossBetween val="between"/>
      </c:valAx>
      <c:spPr>
        <a:noFill/>
        <a:ln>
          <a:noFill/>
        </a:ln>
        <a:effectLst/>
      </c:spPr>
    </c:plotArea>
    <c:plotVisOnly val="1"/>
    <c:dispBlanksAs val="gap"/>
    <c:showDLblsOverMax val="0"/>
  </c:chart>
  <c:spPr>
    <a:noFill/>
    <a:ln>
      <a:solidFill>
        <a:schemeClr val="accent1"/>
      </a:solidFill>
    </a:ln>
    <a:effectLst/>
  </c:spPr>
  <c:txPr>
    <a:bodyPr/>
    <a:lstStyle/>
    <a:p>
      <a:pPr>
        <a:defRPr/>
      </a:pPr>
      <a:endParaRPr lang="hu-H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cap="all" spc="150" baseline="0">
                <a:solidFill>
                  <a:schemeClr val="tx1">
                    <a:lumMod val="50000"/>
                    <a:lumOff val="50000"/>
                  </a:schemeClr>
                </a:solidFill>
                <a:latin typeface="+mn-lt"/>
                <a:ea typeface="+mn-ea"/>
                <a:cs typeface="+mn-cs"/>
              </a:defRPr>
            </a:pPr>
            <a:r>
              <a:rPr lang="hu-HU" sz="900"/>
              <a:t>nyári átlagos napi intenzitás, vált:1.8 mm/nap </a:t>
            </a:r>
          </a:p>
        </c:rich>
      </c:tx>
      <c:layout>
        <c:manualLayout>
          <c:xMode val="edge"/>
          <c:yMode val="edge"/>
          <c:x val="0.18349458046490252"/>
          <c:y val="5.196023746237656E-2"/>
        </c:manualLayout>
      </c:layout>
      <c:overlay val="0"/>
      <c:spPr>
        <a:noFill/>
        <a:ln>
          <a:noFill/>
        </a:ln>
        <a:effectLst/>
      </c:spPr>
      <c:txPr>
        <a:bodyPr rot="0" spcFirstLastPara="1" vertOverflow="ellipsis" vert="horz" wrap="square" anchor="ctr" anchorCtr="1"/>
        <a:lstStyle/>
        <a:p>
          <a:pPr>
            <a:defRPr sz="900" b="1" i="0" u="none" strike="noStrike" kern="1200" cap="all" spc="150" baseline="0">
              <a:solidFill>
                <a:schemeClr val="tx1">
                  <a:lumMod val="50000"/>
                  <a:lumOff val="50000"/>
                </a:schemeClr>
              </a:solidFill>
              <a:latin typeface="+mn-lt"/>
              <a:ea typeface="+mn-ea"/>
              <a:cs typeface="+mn-cs"/>
            </a:defRPr>
          </a:pPr>
          <a:endParaRPr lang="hu-HU"/>
        </a:p>
      </c:txPr>
    </c:title>
    <c:autoTitleDeleted val="0"/>
    <c:plotArea>
      <c:layout>
        <c:manualLayout>
          <c:layoutTarget val="inner"/>
          <c:xMode val="edge"/>
          <c:yMode val="edge"/>
          <c:x val="7.0809848916595919E-2"/>
          <c:y val="5.4218557667884547E-2"/>
          <c:w val="0.87389851010130382"/>
          <c:h val="0.8008768879076219"/>
        </c:manualLayout>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trendline>
            <c:spPr>
              <a:ln w="19050" cap="rnd">
                <a:solidFill>
                  <a:schemeClr val="accent1"/>
                </a:solidFill>
              </a:ln>
              <a:effectLst/>
            </c:spPr>
            <c:trendlineType val="linear"/>
            <c:dispRSqr val="0"/>
            <c:dispEq val="0"/>
          </c:trendline>
          <c:cat>
            <c:numRef>
              <c:f>'[CsapIndexek.xlsx]    SDII-MAM'!$C$2:$DO$2</c:f>
              <c:numCache>
                <c:formatCode>General</c:formatCode>
                <c:ptCount val="117"/>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pt idx="43">
                  <c:v>1944</c:v>
                </c:pt>
                <c:pt idx="44">
                  <c:v>1945</c:v>
                </c:pt>
                <c:pt idx="45">
                  <c:v>1946</c:v>
                </c:pt>
                <c:pt idx="46">
                  <c:v>1947</c:v>
                </c:pt>
                <c:pt idx="47">
                  <c:v>1948</c:v>
                </c:pt>
                <c:pt idx="48">
                  <c:v>1949</c:v>
                </c:pt>
                <c:pt idx="49">
                  <c:v>1950</c:v>
                </c:pt>
                <c:pt idx="50">
                  <c:v>1951</c:v>
                </c:pt>
                <c:pt idx="51">
                  <c:v>1952</c:v>
                </c:pt>
                <c:pt idx="52">
                  <c:v>1953</c:v>
                </c:pt>
                <c:pt idx="53">
                  <c:v>1954</c:v>
                </c:pt>
                <c:pt idx="54">
                  <c:v>1955</c:v>
                </c:pt>
                <c:pt idx="55">
                  <c:v>1956</c:v>
                </c:pt>
                <c:pt idx="56">
                  <c:v>1957</c:v>
                </c:pt>
                <c:pt idx="57">
                  <c:v>1958</c:v>
                </c:pt>
                <c:pt idx="58">
                  <c:v>1959</c:v>
                </c:pt>
                <c:pt idx="59">
                  <c:v>1960</c:v>
                </c:pt>
                <c:pt idx="60">
                  <c:v>1961</c:v>
                </c:pt>
                <c:pt idx="61">
                  <c:v>1962</c:v>
                </c:pt>
                <c:pt idx="62">
                  <c:v>1963</c:v>
                </c:pt>
                <c:pt idx="63">
                  <c:v>1964</c:v>
                </c:pt>
                <c:pt idx="64">
                  <c:v>1965</c:v>
                </c:pt>
                <c:pt idx="65">
                  <c:v>1966</c:v>
                </c:pt>
                <c:pt idx="66">
                  <c:v>1967</c:v>
                </c:pt>
                <c:pt idx="67">
                  <c:v>1968</c:v>
                </c:pt>
                <c:pt idx="68">
                  <c:v>1969</c:v>
                </c:pt>
                <c:pt idx="69">
                  <c:v>1970</c:v>
                </c:pt>
                <c:pt idx="70">
                  <c:v>1971</c:v>
                </c:pt>
                <c:pt idx="71">
                  <c:v>1972</c:v>
                </c:pt>
                <c:pt idx="72">
                  <c:v>1973</c:v>
                </c:pt>
                <c:pt idx="73">
                  <c:v>1974</c:v>
                </c:pt>
                <c:pt idx="74">
                  <c:v>1975</c:v>
                </c:pt>
                <c:pt idx="75">
                  <c:v>1976</c:v>
                </c:pt>
                <c:pt idx="76">
                  <c:v>1977</c:v>
                </c:pt>
                <c:pt idx="77">
                  <c:v>1978</c:v>
                </c:pt>
                <c:pt idx="78">
                  <c:v>1979</c:v>
                </c:pt>
                <c:pt idx="79">
                  <c:v>1980</c:v>
                </c:pt>
                <c:pt idx="80">
                  <c:v>1981</c:v>
                </c:pt>
                <c:pt idx="81">
                  <c:v>1982</c:v>
                </c:pt>
                <c:pt idx="82">
                  <c:v>1983</c:v>
                </c:pt>
                <c:pt idx="83">
                  <c:v>1984</c:v>
                </c:pt>
                <c:pt idx="84">
                  <c:v>1985</c:v>
                </c:pt>
                <c:pt idx="85">
                  <c:v>1986</c:v>
                </c:pt>
                <c:pt idx="86">
                  <c:v>1987</c:v>
                </c:pt>
                <c:pt idx="87">
                  <c:v>1988</c:v>
                </c:pt>
                <c:pt idx="88">
                  <c:v>1989</c:v>
                </c:pt>
                <c:pt idx="89">
                  <c:v>1990</c:v>
                </c:pt>
                <c:pt idx="90">
                  <c:v>1991</c:v>
                </c:pt>
                <c:pt idx="91">
                  <c:v>1992</c:v>
                </c:pt>
                <c:pt idx="92">
                  <c:v>1993</c:v>
                </c:pt>
                <c:pt idx="93">
                  <c:v>1994</c:v>
                </c:pt>
                <c:pt idx="94">
                  <c:v>1995</c:v>
                </c:pt>
                <c:pt idx="95">
                  <c:v>1996</c:v>
                </c:pt>
                <c:pt idx="96">
                  <c:v>1997</c:v>
                </c:pt>
                <c:pt idx="97">
                  <c:v>1998</c:v>
                </c:pt>
                <c:pt idx="98">
                  <c:v>1999</c:v>
                </c:pt>
                <c:pt idx="99">
                  <c:v>2000</c:v>
                </c:pt>
                <c:pt idx="100">
                  <c:v>2001</c:v>
                </c:pt>
                <c:pt idx="101">
                  <c:v>2002</c:v>
                </c:pt>
                <c:pt idx="102">
                  <c:v>2003</c:v>
                </c:pt>
                <c:pt idx="103">
                  <c:v>2004</c:v>
                </c:pt>
                <c:pt idx="104">
                  <c:v>2005</c:v>
                </c:pt>
                <c:pt idx="105">
                  <c:v>2006</c:v>
                </c:pt>
                <c:pt idx="106">
                  <c:v>2007</c:v>
                </c:pt>
                <c:pt idx="107">
                  <c:v>2008</c:v>
                </c:pt>
                <c:pt idx="108">
                  <c:v>2009</c:v>
                </c:pt>
                <c:pt idx="109">
                  <c:v>2010</c:v>
                </c:pt>
                <c:pt idx="110">
                  <c:v>2011</c:v>
                </c:pt>
                <c:pt idx="111">
                  <c:v>2012</c:v>
                </c:pt>
                <c:pt idx="112">
                  <c:v>2013</c:v>
                </c:pt>
                <c:pt idx="113">
                  <c:v>2014</c:v>
                </c:pt>
                <c:pt idx="114">
                  <c:v>2015</c:v>
                </c:pt>
                <c:pt idx="115">
                  <c:v>2016</c:v>
                </c:pt>
                <c:pt idx="116">
                  <c:v>2017</c:v>
                </c:pt>
              </c:numCache>
            </c:numRef>
          </c:cat>
          <c:val>
            <c:numRef>
              <c:f>'[CsapIndexek.xlsx]    SDII-JJA'!$C$1:$DO$1</c:f>
              <c:numCache>
                <c:formatCode>General</c:formatCode>
                <c:ptCount val="117"/>
                <c:pt idx="0">
                  <c:v>5.3480163043478184</c:v>
                </c:pt>
                <c:pt idx="1">
                  <c:v>5.450570652173905</c:v>
                </c:pt>
                <c:pt idx="2">
                  <c:v>6.7048731884057986</c:v>
                </c:pt>
                <c:pt idx="3">
                  <c:v>5.5618297101449317</c:v>
                </c:pt>
                <c:pt idx="4">
                  <c:v>6.0187137681159379</c:v>
                </c:pt>
                <c:pt idx="5">
                  <c:v>6.463659420289849</c:v>
                </c:pt>
                <c:pt idx="6">
                  <c:v>6.368514492753623</c:v>
                </c:pt>
                <c:pt idx="7">
                  <c:v>6.0314855072463782</c:v>
                </c:pt>
                <c:pt idx="8">
                  <c:v>6.2269293478260872</c:v>
                </c:pt>
                <c:pt idx="9">
                  <c:v>5.9393206521739073</c:v>
                </c:pt>
                <c:pt idx="10">
                  <c:v>5.4864855072463801</c:v>
                </c:pt>
                <c:pt idx="11">
                  <c:v>5.2930706521739141</c:v>
                </c:pt>
                <c:pt idx="12">
                  <c:v>7.597907608695647</c:v>
                </c:pt>
                <c:pt idx="13">
                  <c:v>7.4540670289854951</c:v>
                </c:pt>
                <c:pt idx="14">
                  <c:v>7.4817844202898467</c:v>
                </c:pt>
                <c:pt idx="15">
                  <c:v>4.9366485507246347</c:v>
                </c:pt>
                <c:pt idx="16">
                  <c:v>5.550353260869568</c:v>
                </c:pt>
                <c:pt idx="17">
                  <c:v>6.4633333333333276</c:v>
                </c:pt>
                <c:pt idx="18">
                  <c:v>5.5879166666666658</c:v>
                </c:pt>
                <c:pt idx="19">
                  <c:v>7.1642119565217408</c:v>
                </c:pt>
                <c:pt idx="20">
                  <c:v>5.8047735507246321</c:v>
                </c:pt>
                <c:pt idx="21">
                  <c:v>6.2123460144927583</c:v>
                </c:pt>
                <c:pt idx="22">
                  <c:v>5.5873369565217343</c:v>
                </c:pt>
                <c:pt idx="23">
                  <c:v>7.5166485507246401</c:v>
                </c:pt>
                <c:pt idx="24">
                  <c:v>7.7300543478260835</c:v>
                </c:pt>
                <c:pt idx="25">
                  <c:v>7.3236141304347857</c:v>
                </c:pt>
                <c:pt idx="26">
                  <c:v>7.9795923913043394</c:v>
                </c:pt>
                <c:pt idx="27">
                  <c:v>5.8901902173913143</c:v>
                </c:pt>
                <c:pt idx="28">
                  <c:v>6.6646920289854918</c:v>
                </c:pt>
                <c:pt idx="29">
                  <c:v>6.2389855072463822</c:v>
                </c:pt>
                <c:pt idx="30">
                  <c:v>5.7399456521739074</c:v>
                </c:pt>
                <c:pt idx="31">
                  <c:v>6.9835144927536303</c:v>
                </c:pt>
                <c:pt idx="32">
                  <c:v>6.4996467391304362</c:v>
                </c:pt>
                <c:pt idx="33">
                  <c:v>6.3952807971014547</c:v>
                </c:pt>
                <c:pt idx="34">
                  <c:v>5.1909510869565185</c:v>
                </c:pt>
                <c:pt idx="35">
                  <c:v>6.4833786231884032</c:v>
                </c:pt>
                <c:pt idx="36">
                  <c:v>7.559266304347835</c:v>
                </c:pt>
                <c:pt idx="37">
                  <c:v>7.739936594202895</c:v>
                </c:pt>
                <c:pt idx="38">
                  <c:v>6.8630525362318906</c:v>
                </c:pt>
                <c:pt idx="39">
                  <c:v>7.7291666666666803</c:v>
                </c:pt>
                <c:pt idx="40">
                  <c:v>6.0713043478260946</c:v>
                </c:pt>
                <c:pt idx="41">
                  <c:v>6.406059782608696</c:v>
                </c:pt>
                <c:pt idx="42">
                  <c:v>7.1826177536231848</c:v>
                </c:pt>
                <c:pt idx="43">
                  <c:v>7.3935144927536287</c:v>
                </c:pt>
                <c:pt idx="44">
                  <c:v>5.8459239130434675</c:v>
                </c:pt>
                <c:pt idx="45">
                  <c:v>6.9034782608695666</c:v>
                </c:pt>
                <c:pt idx="46">
                  <c:v>5.0306159420289802</c:v>
                </c:pt>
                <c:pt idx="47">
                  <c:v>8.1189311594202813</c:v>
                </c:pt>
                <c:pt idx="48">
                  <c:v>7.0647554347826054</c:v>
                </c:pt>
                <c:pt idx="49">
                  <c:v>5.7955434782608695</c:v>
                </c:pt>
                <c:pt idx="50">
                  <c:v>9.3859148550724676</c:v>
                </c:pt>
                <c:pt idx="51">
                  <c:v>5.6604800724637663</c:v>
                </c:pt>
                <c:pt idx="52">
                  <c:v>8.4872644927536083</c:v>
                </c:pt>
                <c:pt idx="53">
                  <c:v>7.7418206521739137</c:v>
                </c:pt>
                <c:pt idx="54">
                  <c:v>7.9329891304347884</c:v>
                </c:pt>
                <c:pt idx="55">
                  <c:v>6.9460144927536192</c:v>
                </c:pt>
                <c:pt idx="56">
                  <c:v>7.579021739130436</c:v>
                </c:pt>
                <c:pt idx="57">
                  <c:v>8.5705978260869493</c:v>
                </c:pt>
                <c:pt idx="58">
                  <c:v>8.0758333333333123</c:v>
                </c:pt>
                <c:pt idx="59">
                  <c:v>7.7070018115941918</c:v>
                </c:pt>
                <c:pt idx="60">
                  <c:v>6.3065670289855076</c:v>
                </c:pt>
                <c:pt idx="61">
                  <c:v>6.1463043478260788</c:v>
                </c:pt>
                <c:pt idx="62">
                  <c:v>7.422663043478253</c:v>
                </c:pt>
                <c:pt idx="63">
                  <c:v>7.933378623188406</c:v>
                </c:pt>
                <c:pt idx="64">
                  <c:v>8.4680253623188371</c:v>
                </c:pt>
                <c:pt idx="65">
                  <c:v>8.8482246376811649</c:v>
                </c:pt>
                <c:pt idx="66">
                  <c:v>6.3336775362318827</c:v>
                </c:pt>
                <c:pt idx="67">
                  <c:v>6.532626811594203</c:v>
                </c:pt>
                <c:pt idx="68">
                  <c:v>7.7621105072463674</c:v>
                </c:pt>
                <c:pt idx="69">
                  <c:v>8.902599637681158</c:v>
                </c:pt>
                <c:pt idx="70">
                  <c:v>5.744121376811596</c:v>
                </c:pt>
                <c:pt idx="71">
                  <c:v>8.4170652173912952</c:v>
                </c:pt>
                <c:pt idx="72">
                  <c:v>7.4451811594203043</c:v>
                </c:pt>
                <c:pt idx="73">
                  <c:v>7.9980344202898603</c:v>
                </c:pt>
                <c:pt idx="74">
                  <c:v>8.5018025362318745</c:v>
                </c:pt>
                <c:pt idx="75">
                  <c:v>6.0094565217391311</c:v>
                </c:pt>
                <c:pt idx="76">
                  <c:v>6.4764855072463732</c:v>
                </c:pt>
                <c:pt idx="77">
                  <c:v>7.3947101449275294</c:v>
                </c:pt>
                <c:pt idx="78">
                  <c:v>6.557663043478259</c:v>
                </c:pt>
                <c:pt idx="79">
                  <c:v>6.8162681159420302</c:v>
                </c:pt>
                <c:pt idx="80">
                  <c:v>7.9305253623188365</c:v>
                </c:pt>
                <c:pt idx="81">
                  <c:v>8.0445380434782621</c:v>
                </c:pt>
                <c:pt idx="82">
                  <c:v>5.6601811594202918</c:v>
                </c:pt>
                <c:pt idx="83">
                  <c:v>6.0880978260869503</c:v>
                </c:pt>
                <c:pt idx="84">
                  <c:v>7.0191757246376838</c:v>
                </c:pt>
                <c:pt idx="85">
                  <c:v>7.2547916666666641</c:v>
                </c:pt>
                <c:pt idx="86">
                  <c:v>6.8208061594203002</c:v>
                </c:pt>
                <c:pt idx="87">
                  <c:v>6.8851811594202879</c:v>
                </c:pt>
                <c:pt idx="88">
                  <c:v>7.7374094202898585</c:v>
                </c:pt>
                <c:pt idx="89">
                  <c:v>6.1008242753623199</c:v>
                </c:pt>
                <c:pt idx="90">
                  <c:v>8.1476539855072527</c:v>
                </c:pt>
                <c:pt idx="91">
                  <c:v>6.8882518115942073</c:v>
                </c:pt>
                <c:pt idx="92">
                  <c:v>5.4450724637681214</c:v>
                </c:pt>
                <c:pt idx="93">
                  <c:v>6.4410869565217288</c:v>
                </c:pt>
                <c:pt idx="94">
                  <c:v>7.5635416666666826</c:v>
                </c:pt>
                <c:pt idx="95">
                  <c:v>7.4722101449275344</c:v>
                </c:pt>
                <c:pt idx="96">
                  <c:v>7.0360869565217454</c:v>
                </c:pt>
                <c:pt idx="97">
                  <c:v>8.5387590579710118</c:v>
                </c:pt>
                <c:pt idx="98">
                  <c:v>11.136902173913034</c:v>
                </c:pt>
                <c:pt idx="99">
                  <c:v>6.3854619565217359</c:v>
                </c:pt>
                <c:pt idx="100">
                  <c:v>7.9072916666666595</c:v>
                </c:pt>
                <c:pt idx="101">
                  <c:v>7.4460507246376801</c:v>
                </c:pt>
                <c:pt idx="102">
                  <c:v>6.3912409420289809</c:v>
                </c:pt>
                <c:pt idx="103">
                  <c:v>8.1460144927536327</c:v>
                </c:pt>
                <c:pt idx="104">
                  <c:v>10.467672101449287</c:v>
                </c:pt>
                <c:pt idx="105">
                  <c:v>8.0326721014492737</c:v>
                </c:pt>
                <c:pt idx="106">
                  <c:v>6.5086231884057986</c:v>
                </c:pt>
                <c:pt idx="107">
                  <c:v>8.405452898550724</c:v>
                </c:pt>
                <c:pt idx="108">
                  <c:v>6.7952083333333242</c:v>
                </c:pt>
                <c:pt idx="109">
                  <c:v>9.3396829710144775</c:v>
                </c:pt>
                <c:pt idx="110">
                  <c:v>7.0048188405797021</c:v>
                </c:pt>
                <c:pt idx="111">
                  <c:v>6.4251177536231907</c:v>
                </c:pt>
                <c:pt idx="112">
                  <c:v>6.2815670289855072</c:v>
                </c:pt>
                <c:pt idx="113">
                  <c:v>8.1428985507246505</c:v>
                </c:pt>
                <c:pt idx="114">
                  <c:v>6.8793297101449129</c:v>
                </c:pt>
                <c:pt idx="115">
                  <c:v>9.0934420289855176</c:v>
                </c:pt>
                <c:pt idx="116">
                  <c:v>8.2589039855072457</c:v>
                </c:pt>
              </c:numCache>
            </c:numRef>
          </c:val>
          <c:extLst>
            <c:ext xmlns:c16="http://schemas.microsoft.com/office/drawing/2014/chart" uri="{C3380CC4-5D6E-409C-BE32-E72D297353CC}">
              <c16:uniqueId val="{00000000-A230-4A57-8740-F3D988122393}"/>
            </c:ext>
          </c:extLst>
        </c:ser>
        <c:dLbls>
          <c:showLegendKey val="0"/>
          <c:showVal val="0"/>
          <c:showCatName val="0"/>
          <c:showSerName val="0"/>
          <c:showPercent val="0"/>
          <c:showBubbleSize val="0"/>
        </c:dLbls>
        <c:gapWidth val="164"/>
        <c:overlap val="-22"/>
        <c:axId val="257881320"/>
        <c:axId val="302745152"/>
      </c:barChart>
      <c:catAx>
        <c:axId val="25788132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02745152"/>
        <c:crosses val="autoZero"/>
        <c:auto val="1"/>
        <c:lblAlgn val="ctr"/>
        <c:lblOffset val="100"/>
        <c:tickLblSkip val="10"/>
        <c:noMultiLvlLbl val="0"/>
      </c:catAx>
      <c:valAx>
        <c:axId val="3027451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257881320"/>
        <c:crosses val="autoZero"/>
        <c:crossBetween val="between"/>
      </c:valAx>
      <c:spPr>
        <a:noFill/>
        <a:ln>
          <a:noFill/>
        </a:ln>
        <a:effectLst/>
      </c:spPr>
    </c:plotArea>
    <c:plotVisOnly val="1"/>
    <c:dispBlanksAs val="gap"/>
    <c:showDLblsOverMax val="0"/>
  </c:chart>
  <c:spPr>
    <a:noFill/>
    <a:ln>
      <a:solidFill>
        <a:schemeClr val="accent1">
          <a:lumMod val="50000"/>
        </a:schemeClr>
      </a:solidFill>
    </a:ln>
    <a:effectLst/>
  </c:spPr>
  <c:txPr>
    <a:bodyPr/>
    <a:lstStyle/>
    <a:p>
      <a:pPr>
        <a:defRPr/>
      </a:pPr>
      <a:endParaRPr lang="hu-H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cap="all" spc="150" baseline="0">
                <a:solidFill>
                  <a:schemeClr val="tx1">
                    <a:lumMod val="50000"/>
                    <a:lumOff val="50000"/>
                  </a:schemeClr>
                </a:solidFill>
                <a:latin typeface="+mn-lt"/>
                <a:ea typeface="+mn-ea"/>
                <a:cs typeface="+mn-cs"/>
              </a:defRPr>
            </a:pPr>
            <a:r>
              <a:rPr lang="hu-HU" sz="900"/>
              <a:t>őszi átlagos napi intenzitás, vált:1 mm/nap </a:t>
            </a:r>
          </a:p>
        </c:rich>
      </c:tx>
      <c:overlay val="0"/>
      <c:spPr>
        <a:noFill/>
        <a:ln>
          <a:noFill/>
        </a:ln>
        <a:effectLst/>
      </c:spPr>
      <c:txPr>
        <a:bodyPr rot="0" spcFirstLastPara="1" vertOverflow="ellipsis" vert="horz" wrap="square" anchor="ctr" anchorCtr="1"/>
        <a:lstStyle/>
        <a:p>
          <a:pPr>
            <a:defRPr sz="900" b="1" i="0" u="none" strike="noStrike" kern="1200" cap="all" spc="150" baseline="0">
              <a:solidFill>
                <a:schemeClr val="tx1">
                  <a:lumMod val="50000"/>
                  <a:lumOff val="50000"/>
                </a:schemeClr>
              </a:solidFill>
              <a:latin typeface="+mn-lt"/>
              <a:ea typeface="+mn-ea"/>
              <a:cs typeface="+mn-cs"/>
            </a:defRPr>
          </a:pPr>
          <a:endParaRPr lang="hu-HU"/>
        </a:p>
      </c:txPr>
    </c:title>
    <c:autoTitleDeleted val="0"/>
    <c:plotArea>
      <c:layout>
        <c:manualLayout>
          <c:layoutTarget val="inner"/>
          <c:xMode val="edge"/>
          <c:yMode val="edge"/>
          <c:x val="7.1125026285660878E-2"/>
          <c:y val="6.363636363636363E-2"/>
          <c:w val="0.89623402415944298"/>
          <c:h val="0.78671632262183444"/>
        </c:manualLayout>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trendline>
            <c:spPr>
              <a:ln w="19050" cap="rnd">
                <a:solidFill>
                  <a:schemeClr val="accent1"/>
                </a:solidFill>
              </a:ln>
              <a:effectLst/>
            </c:spPr>
            <c:trendlineType val="linear"/>
            <c:dispRSqr val="0"/>
            <c:dispEq val="0"/>
          </c:trendline>
          <c:cat>
            <c:numRef>
              <c:f>'[CsapIndexek.xlsx]    SDII-MAM'!$C$2:$DO$2</c:f>
              <c:numCache>
                <c:formatCode>General</c:formatCode>
                <c:ptCount val="117"/>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pt idx="43">
                  <c:v>1944</c:v>
                </c:pt>
                <c:pt idx="44">
                  <c:v>1945</c:v>
                </c:pt>
                <c:pt idx="45">
                  <c:v>1946</c:v>
                </c:pt>
                <c:pt idx="46">
                  <c:v>1947</c:v>
                </c:pt>
                <c:pt idx="47">
                  <c:v>1948</c:v>
                </c:pt>
                <c:pt idx="48">
                  <c:v>1949</c:v>
                </c:pt>
                <c:pt idx="49">
                  <c:v>1950</c:v>
                </c:pt>
                <c:pt idx="50">
                  <c:v>1951</c:v>
                </c:pt>
                <c:pt idx="51">
                  <c:v>1952</c:v>
                </c:pt>
                <c:pt idx="52">
                  <c:v>1953</c:v>
                </c:pt>
                <c:pt idx="53">
                  <c:v>1954</c:v>
                </c:pt>
                <c:pt idx="54">
                  <c:v>1955</c:v>
                </c:pt>
                <c:pt idx="55">
                  <c:v>1956</c:v>
                </c:pt>
                <c:pt idx="56">
                  <c:v>1957</c:v>
                </c:pt>
                <c:pt idx="57">
                  <c:v>1958</c:v>
                </c:pt>
                <c:pt idx="58">
                  <c:v>1959</c:v>
                </c:pt>
                <c:pt idx="59">
                  <c:v>1960</c:v>
                </c:pt>
                <c:pt idx="60">
                  <c:v>1961</c:v>
                </c:pt>
                <c:pt idx="61">
                  <c:v>1962</c:v>
                </c:pt>
                <c:pt idx="62">
                  <c:v>1963</c:v>
                </c:pt>
                <c:pt idx="63">
                  <c:v>1964</c:v>
                </c:pt>
                <c:pt idx="64">
                  <c:v>1965</c:v>
                </c:pt>
                <c:pt idx="65">
                  <c:v>1966</c:v>
                </c:pt>
                <c:pt idx="66">
                  <c:v>1967</c:v>
                </c:pt>
                <c:pt idx="67">
                  <c:v>1968</c:v>
                </c:pt>
                <c:pt idx="68">
                  <c:v>1969</c:v>
                </c:pt>
                <c:pt idx="69">
                  <c:v>1970</c:v>
                </c:pt>
                <c:pt idx="70">
                  <c:v>1971</c:v>
                </c:pt>
                <c:pt idx="71">
                  <c:v>1972</c:v>
                </c:pt>
                <c:pt idx="72">
                  <c:v>1973</c:v>
                </c:pt>
                <c:pt idx="73">
                  <c:v>1974</c:v>
                </c:pt>
                <c:pt idx="74">
                  <c:v>1975</c:v>
                </c:pt>
                <c:pt idx="75">
                  <c:v>1976</c:v>
                </c:pt>
                <c:pt idx="76">
                  <c:v>1977</c:v>
                </c:pt>
                <c:pt idx="77">
                  <c:v>1978</c:v>
                </c:pt>
                <c:pt idx="78">
                  <c:v>1979</c:v>
                </c:pt>
                <c:pt idx="79">
                  <c:v>1980</c:v>
                </c:pt>
                <c:pt idx="80">
                  <c:v>1981</c:v>
                </c:pt>
                <c:pt idx="81">
                  <c:v>1982</c:v>
                </c:pt>
                <c:pt idx="82">
                  <c:v>1983</c:v>
                </c:pt>
                <c:pt idx="83">
                  <c:v>1984</c:v>
                </c:pt>
                <c:pt idx="84">
                  <c:v>1985</c:v>
                </c:pt>
                <c:pt idx="85">
                  <c:v>1986</c:v>
                </c:pt>
                <c:pt idx="86">
                  <c:v>1987</c:v>
                </c:pt>
                <c:pt idx="87">
                  <c:v>1988</c:v>
                </c:pt>
                <c:pt idx="88">
                  <c:v>1989</c:v>
                </c:pt>
                <c:pt idx="89">
                  <c:v>1990</c:v>
                </c:pt>
                <c:pt idx="90">
                  <c:v>1991</c:v>
                </c:pt>
                <c:pt idx="91">
                  <c:v>1992</c:v>
                </c:pt>
                <c:pt idx="92">
                  <c:v>1993</c:v>
                </c:pt>
                <c:pt idx="93">
                  <c:v>1994</c:v>
                </c:pt>
                <c:pt idx="94">
                  <c:v>1995</c:v>
                </c:pt>
                <c:pt idx="95">
                  <c:v>1996</c:v>
                </c:pt>
                <c:pt idx="96">
                  <c:v>1997</c:v>
                </c:pt>
                <c:pt idx="97">
                  <c:v>1998</c:v>
                </c:pt>
                <c:pt idx="98">
                  <c:v>1999</c:v>
                </c:pt>
                <c:pt idx="99">
                  <c:v>2000</c:v>
                </c:pt>
                <c:pt idx="100">
                  <c:v>2001</c:v>
                </c:pt>
                <c:pt idx="101">
                  <c:v>2002</c:v>
                </c:pt>
                <c:pt idx="102">
                  <c:v>2003</c:v>
                </c:pt>
                <c:pt idx="103">
                  <c:v>2004</c:v>
                </c:pt>
                <c:pt idx="104">
                  <c:v>2005</c:v>
                </c:pt>
                <c:pt idx="105">
                  <c:v>2006</c:v>
                </c:pt>
                <c:pt idx="106">
                  <c:v>2007</c:v>
                </c:pt>
                <c:pt idx="107">
                  <c:v>2008</c:v>
                </c:pt>
                <c:pt idx="108">
                  <c:v>2009</c:v>
                </c:pt>
                <c:pt idx="109">
                  <c:v>2010</c:v>
                </c:pt>
                <c:pt idx="110">
                  <c:v>2011</c:v>
                </c:pt>
                <c:pt idx="111">
                  <c:v>2012</c:v>
                </c:pt>
                <c:pt idx="112">
                  <c:v>2013</c:v>
                </c:pt>
                <c:pt idx="113">
                  <c:v>2014</c:v>
                </c:pt>
                <c:pt idx="114">
                  <c:v>2015</c:v>
                </c:pt>
                <c:pt idx="115">
                  <c:v>2016</c:v>
                </c:pt>
                <c:pt idx="116">
                  <c:v>2017</c:v>
                </c:pt>
              </c:numCache>
            </c:numRef>
          </c:cat>
          <c:val>
            <c:numRef>
              <c:f>'[CsapIndexek.xlsx]    SDII-SON'!$C$1:$DO$1</c:f>
              <c:numCache>
                <c:formatCode>General</c:formatCode>
                <c:ptCount val="117"/>
                <c:pt idx="0">
                  <c:v>5.9503713768116038</c:v>
                </c:pt>
                <c:pt idx="1">
                  <c:v>6.66719202898551</c:v>
                </c:pt>
                <c:pt idx="2">
                  <c:v>5.2476721014492762</c:v>
                </c:pt>
                <c:pt idx="3">
                  <c:v>5.4006250000000131</c:v>
                </c:pt>
                <c:pt idx="4">
                  <c:v>6.30696557971015</c:v>
                </c:pt>
                <c:pt idx="5">
                  <c:v>7.0172010869565211</c:v>
                </c:pt>
                <c:pt idx="6">
                  <c:v>4.5794565217391243</c:v>
                </c:pt>
                <c:pt idx="7">
                  <c:v>4.7550905797101422</c:v>
                </c:pt>
                <c:pt idx="8">
                  <c:v>5.7672373188405777</c:v>
                </c:pt>
                <c:pt idx="9">
                  <c:v>7.6165126811594259</c:v>
                </c:pt>
                <c:pt idx="10">
                  <c:v>6.8718840579710152</c:v>
                </c:pt>
                <c:pt idx="11">
                  <c:v>6.2388224637681189</c:v>
                </c:pt>
                <c:pt idx="12">
                  <c:v>6.5318749999999932</c:v>
                </c:pt>
                <c:pt idx="13">
                  <c:v>6.5002355072463649</c:v>
                </c:pt>
                <c:pt idx="14">
                  <c:v>6.6713768115941994</c:v>
                </c:pt>
                <c:pt idx="15">
                  <c:v>6.0251358695652169</c:v>
                </c:pt>
                <c:pt idx="16">
                  <c:v>4.8891757246376857</c:v>
                </c:pt>
                <c:pt idx="17">
                  <c:v>6.2917028985507253</c:v>
                </c:pt>
                <c:pt idx="18">
                  <c:v>5.6737952898550708</c:v>
                </c:pt>
                <c:pt idx="19">
                  <c:v>4.333750000000002</c:v>
                </c:pt>
                <c:pt idx="20">
                  <c:v>5.880163043478265</c:v>
                </c:pt>
                <c:pt idx="21">
                  <c:v>6.9146920289855114</c:v>
                </c:pt>
                <c:pt idx="22">
                  <c:v>6.9694202898550701</c:v>
                </c:pt>
                <c:pt idx="23">
                  <c:v>4.8540579710144982</c:v>
                </c:pt>
                <c:pt idx="24">
                  <c:v>6.2851086956521769</c:v>
                </c:pt>
                <c:pt idx="25">
                  <c:v>7.3271014492753528</c:v>
                </c:pt>
                <c:pt idx="26">
                  <c:v>6.6990217391304325</c:v>
                </c:pt>
                <c:pt idx="27">
                  <c:v>7.1221739130434756</c:v>
                </c:pt>
                <c:pt idx="28">
                  <c:v>6.515715579710144</c:v>
                </c:pt>
                <c:pt idx="29">
                  <c:v>7.3814039855072453</c:v>
                </c:pt>
                <c:pt idx="30">
                  <c:v>6.3516123188405818</c:v>
                </c:pt>
                <c:pt idx="31">
                  <c:v>5.0374184782608697</c:v>
                </c:pt>
                <c:pt idx="32">
                  <c:v>7.1262771739130351</c:v>
                </c:pt>
                <c:pt idx="33">
                  <c:v>7.8696557971014345</c:v>
                </c:pt>
                <c:pt idx="34">
                  <c:v>5.5048278985507171</c:v>
                </c:pt>
                <c:pt idx="35">
                  <c:v>7.7265489130434784</c:v>
                </c:pt>
                <c:pt idx="36">
                  <c:v>6.8928713768115939</c:v>
                </c:pt>
                <c:pt idx="37">
                  <c:v>4.8041394927536256</c:v>
                </c:pt>
                <c:pt idx="38">
                  <c:v>7.4861865942028967</c:v>
                </c:pt>
                <c:pt idx="39">
                  <c:v>7.5081431159420271</c:v>
                </c:pt>
                <c:pt idx="40">
                  <c:v>6.6280797101449309</c:v>
                </c:pt>
                <c:pt idx="41">
                  <c:v>5.3099365942028927</c:v>
                </c:pt>
                <c:pt idx="42">
                  <c:v>7.0946648550724642</c:v>
                </c:pt>
                <c:pt idx="43">
                  <c:v>7.3950996376811577</c:v>
                </c:pt>
                <c:pt idx="44">
                  <c:v>7.0877173913043503</c:v>
                </c:pt>
                <c:pt idx="45">
                  <c:v>5.2328985507246371</c:v>
                </c:pt>
                <c:pt idx="46">
                  <c:v>3.429166666666664</c:v>
                </c:pt>
                <c:pt idx="47">
                  <c:v>6.0732880434782537</c:v>
                </c:pt>
                <c:pt idx="48">
                  <c:v>6.565887681159416</c:v>
                </c:pt>
                <c:pt idx="49">
                  <c:v>7.3270018115942035</c:v>
                </c:pt>
                <c:pt idx="50">
                  <c:v>6.3580797101449322</c:v>
                </c:pt>
                <c:pt idx="51">
                  <c:v>8.2756249999999927</c:v>
                </c:pt>
                <c:pt idx="52">
                  <c:v>5.3214221014492784</c:v>
                </c:pt>
                <c:pt idx="53">
                  <c:v>7.4650634057970917</c:v>
                </c:pt>
                <c:pt idx="54">
                  <c:v>8.3609420289855123</c:v>
                </c:pt>
                <c:pt idx="55">
                  <c:v>6.9564764492753701</c:v>
                </c:pt>
                <c:pt idx="56">
                  <c:v>7.124556159420286</c:v>
                </c:pt>
                <c:pt idx="57">
                  <c:v>5.8466123188405765</c:v>
                </c:pt>
                <c:pt idx="58">
                  <c:v>5.6138315217391268</c:v>
                </c:pt>
                <c:pt idx="59">
                  <c:v>7.9227445652173802</c:v>
                </c:pt>
                <c:pt idx="60">
                  <c:v>7.2813315217391272</c:v>
                </c:pt>
                <c:pt idx="61">
                  <c:v>7.4998007246376766</c:v>
                </c:pt>
                <c:pt idx="62">
                  <c:v>7.9244746376811719</c:v>
                </c:pt>
                <c:pt idx="63">
                  <c:v>7.7680887681159501</c:v>
                </c:pt>
                <c:pt idx="64">
                  <c:v>7.7174094202898633</c:v>
                </c:pt>
                <c:pt idx="65">
                  <c:v>6.9281521739130403</c:v>
                </c:pt>
                <c:pt idx="66">
                  <c:v>6.5458061594202892</c:v>
                </c:pt>
                <c:pt idx="67">
                  <c:v>6.6711956521739078</c:v>
                </c:pt>
                <c:pt idx="68">
                  <c:v>5.407925724637682</c:v>
                </c:pt>
                <c:pt idx="69">
                  <c:v>4.8258605072463858</c:v>
                </c:pt>
                <c:pt idx="70">
                  <c:v>6.4313405797101435</c:v>
                </c:pt>
                <c:pt idx="71">
                  <c:v>5.9861503623188419</c:v>
                </c:pt>
                <c:pt idx="72">
                  <c:v>6.2688586956521775</c:v>
                </c:pt>
                <c:pt idx="73">
                  <c:v>7.8663858695652102</c:v>
                </c:pt>
                <c:pt idx="74">
                  <c:v>5.9112862318840556</c:v>
                </c:pt>
                <c:pt idx="75">
                  <c:v>6.7077173913043477</c:v>
                </c:pt>
                <c:pt idx="76">
                  <c:v>6.4111684782608638</c:v>
                </c:pt>
                <c:pt idx="77">
                  <c:v>5.4698641304347824</c:v>
                </c:pt>
                <c:pt idx="78">
                  <c:v>5.3278894927536271</c:v>
                </c:pt>
                <c:pt idx="79">
                  <c:v>7.739583333333333</c:v>
                </c:pt>
                <c:pt idx="80">
                  <c:v>5.7453985507246292</c:v>
                </c:pt>
                <c:pt idx="81">
                  <c:v>6.5885688405797085</c:v>
                </c:pt>
                <c:pt idx="82">
                  <c:v>9.1621105072463784</c:v>
                </c:pt>
                <c:pt idx="83">
                  <c:v>7.3025181159420267</c:v>
                </c:pt>
                <c:pt idx="84">
                  <c:v>6.508387681159415</c:v>
                </c:pt>
                <c:pt idx="85">
                  <c:v>4.6423641304347809</c:v>
                </c:pt>
                <c:pt idx="86">
                  <c:v>5.562418478260863</c:v>
                </c:pt>
                <c:pt idx="87">
                  <c:v>8.0240126811594212</c:v>
                </c:pt>
                <c:pt idx="88">
                  <c:v>6.329782608695651</c:v>
                </c:pt>
                <c:pt idx="89">
                  <c:v>6.4695199275362505</c:v>
                </c:pt>
                <c:pt idx="90">
                  <c:v>7.3634329710144852</c:v>
                </c:pt>
                <c:pt idx="91">
                  <c:v>7.6112047101449249</c:v>
                </c:pt>
                <c:pt idx="92">
                  <c:v>6.8606974637681235</c:v>
                </c:pt>
                <c:pt idx="93">
                  <c:v>6.4385597826086958</c:v>
                </c:pt>
                <c:pt idx="94">
                  <c:v>7.401150362318841</c:v>
                </c:pt>
                <c:pt idx="95">
                  <c:v>6.6411594202898563</c:v>
                </c:pt>
                <c:pt idx="96">
                  <c:v>5.5418206521739135</c:v>
                </c:pt>
                <c:pt idx="97">
                  <c:v>8.3161050724637668</c:v>
                </c:pt>
                <c:pt idx="98">
                  <c:v>7.6615670289855142</c:v>
                </c:pt>
                <c:pt idx="99">
                  <c:v>5.1576268115942074</c:v>
                </c:pt>
                <c:pt idx="100">
                  <c:v>6.8533605072463706</c:v>
                </c:pt>
                <c:pt idx="101">
                  <c:v>5.3310778985507259</c:v>
                </c:pt>
                <c:pt idx="102">
                  <c:v>7.9575543478260782</c:v>
                </c:pt>
                <c:pt idx="103">
                  <c:v>7.5805706521739102</c:v>
                </c:pt>
                <c:pt idx="104">
                  <c:v>5.839809782608695</c:v>
                </c:pt>
                <c:pt idx="105">
                  <c:v>4.4337318840579716</c:v>
                </c:pt>
                <c:pt idx="106">
                  <c:v>7.4348278985507195</c:v>
                </c:pt>
                <c:pt idx="107">
                  <c:v>5.5195108695652237</c:v>
                </c:pt>
                <c:pt idx="108">
                  <c:v>7.3181159420289896</c:v>
                </c:pt>
                <c:pt idx="109">
                  <c:v>8.4903260869565145</c:v>
                </c:pt>
                <c:pt idx="110">
                  <c:v>5.4304619565217491</c:v>
                </c:pt>
                <c:pt idx="111">
                  <c:v>7.065570652173907</c:v>
                </c:pt>
                <c:pt idx="112">
                  <c:v>6.5948460144927621</c:v>
                </c:pt>
                <c:pt idx="113">
                  <c:v>9.1409782608695664</c:v>
                </c:pt>
                <c:pt idx="114">
                  <c:v>8.6810416666666637</c:v>
                </c:pt>
                <c:pt idx="115">
                  <c:v>7.1968297101449226</c:v>
                </c:pt>
                <c:pt idx="116">
                  <c:v>8.5314221014492944</c:v>
                </c:pt>
              </c:numCache>
            </c:numRef>
          </c:val>
          <c:extLst>
            <c:ext xmlns:c16="http://schemas.microsoft.com/office/drawing/2014/chart" uri="{C3380CC4-5D6E-409C-BE32-E72D297353CC}">
              <c16:uniqueId val="{00000000-F832-41FD-973F-84BF82B9879A}"/>
            </c:ext>
          </c:extLst>
        </c:ser>
        <c:dLbls>
          <c:showLegendKey val="0"/>
          <c:showVal val="0"/>
          <c:showCatName val="0"/>
          <c:showSerName val="0"/>
          <c:showPercent val="0"/>
          <c:showBubbleSize val="0"/>
        </c:dLbls>
        <c:gapWidth val="164"/>
        <c:overlap val="-22"/>
        <c:axId val="302745936"/>
        <c:axId val="302746328"/>
      </c:barChart>
      <c:catAx>
        <c:axId val="30274593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02746328"/>
        <c:crosses val="autoZero"/>
        <c:auto val="1"/>
        <c:lblAlgn val="ctr"/>
        <c:lblOffset val="100"/>
        <c:tickLblSkip val="10"/>
        <c:noMultiLvlLbl val="0"/>
      </c:catAx>
      <c:valAx>
        <c:axId val="3027463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02745936"/>
        <c:crosses val="autoZero"/>
        <c:crossBetween val="between"/>
      </c:valAx>
      <c:spPr>
        <a:noFill/>
        <a:ln>
          <a:noFill/>
        </a:ln>
        <a:effectLst/>
      </c:spPr>
    </c:plotArea>
    <c:plotVisOnly val="1"/>
    <c:dispBlanksAs val="gap"/>
    <c:showDLblsOverMax val="0"/>
  </c:chart>
  <c:spPr>
    <a:noFill/>
    <a:ln>
      <a:solidFill>
        <a:schemeClr val="accent1">
          <a:lumMod val="50000"/>
        </a:schemeClr>
      </a:solidFill>
    </a:ln>
    <a:effectLst/>
  </c:spPr>
  <c:txPr>
    <a:bodyPr/>
    <a:lstStyle/>
    <a:p>
      <a:pPr>
        <a:defRPr/>
      </a:pPr>
      <a:endParaRPr lang="hu-H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cap="all" spc="150" baseline="0">
                <a:solidFill>
                  <a:schemeClr val="tx1">
                    <a:lumMod val="50000"/>
                    <a:lumOff val="50000"/>
                  </a:schemeClr>
                </a:solidFill>
                <a:latin typeface="+mn-lt"/>
                <a:ea typeface="+mn-ea"/>
                <a:cs typeface="+mn-cs"/>
              </a:defRPr>
            </a:pPr>
            <a:r>
              <a:rPr lang="hu-HU" sz="900" b="1" i="0" cap="all" baseline="0">
                <a:effectLst/>
              </a:rPr>
              <a:t>téli átlagos napi intenzitás, vált:1.3 mm/nap </a:t>
            </a:r>
            <a:endParaRPr lang="hu-HU" sz="900">
              <a:effectLst/>
            </a:endParaRPr>
          </a:p>
        </c:rich>
      </c:tx>
      <c:layout>
        <c:manualLayout>
          <c:xMode val="edge"/>
          <c:yMode val="edge"/>
          <c:x val="0.21683773903262091"/>
          <c:y val="2.9484029484029485E-2"/>
        </c:manualLayout>
      </c:layout>
      <c:overlay val="0"/>
      <c:spPr>
        <a:noFill/>
        <a:ln>
          <a:noFill/>
        </a:ln>
        <a:effectLst/>
      </c:spPr>
      <c:txPr>
        <a:bodyPr rot="0" spcFirstLastPara="1" vertOverflow="ellipsis" vert="horz" wrap="square" anchor="ctr" anchorCtr="1"/>
        <a:lstStyle/>
        <a:p>
          <a:pPr>
            <a:defRPr sz="900" b="1" i="0" u="none" strike="noStrike" kern="1200" cap="all" spc="150" baseline="0">
              <a:solidFill>
                <a:schemeClr val="tx1">
                  <a:lumMod val="50000"/>
                  <a:lumOff val="50000"/>
                </a:schemeClr>
              </a:solidFill>
              <a:latin typeface="+mn-lt"/>
              <a:ea typeface="+mn-ea"/>
              <a:cs typeface="+mn-cs"/>
            </a:defRPr>
          </a:pPr>
          <a:endParaRPr lang="hu-HU"/>
        </a:p>
      </c:txPr>
    </c:title>
    <c:autoTitleDeleted val="0"/>
    <c:plotArea>
      <c:layout>
        <c:manualLayout>
          <c:layoutTarget val="inner"/>
          <c:xMode val="edge"/>
          <c:yMode val="edge"/>
          <c:x val="5.3914260717410324E-2"/>
          <c:y val="4.7607655502392356E-2"/>
          <c:w val="0.89435148731408576"/>
          <c:h val="0.8168260171409778"/>
        </c:manualLayout>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trendline>
            <c:spPr>
              <a:ln w="19050" cap="rnd">
                <a:solidFill>
                  <a:schemeClr val="accent1"/>
                </a:solidFill>
              </a:ln>
              <a:effectLst/>
            </c:spPr>
            <c:trendlineType val="linear"/>
            <c:dispRSqr val="0"/>
            <c:dispEq val="0"/>
          </c:trendline>
          <c:cat>
            <c:numRef>
              <c:f>'[CsapIndexek.xlsx]    SDII-MAM'!$C$2:$DO$2</c:f>
              <c:numCache>
                <c:formatCode>General</c:formatCode>
                <c:ptCount val="117"/>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pt idx="43">
                  <c:v>1944</c:v>
                </c:pt>
                <c:pt idx="44">
                  <c:v>1945</c:v>
                </c:pt>
                <c:pt idx="45">
                  <c:v>1946</c:v>
                </c:pt>
                <c:pt idx="46">
                  <c:v>1947</c:v>
                </c:pt>
                <c:pt idx="47">
                  <c:v>1948</c:v>
                </c:pt>
                <c:pt idx="48">
                  <c:v>1949</c:v>
                </c:pt>
                <c:pt idx="49">
                  <c:v>1950</c:v>
                </c:pt>
                <c:pt idx="50">
                  <c:v>1951</c:v>
                </c:pt>
                <c:pt idx="51">
                  <c:v>1952</c:v>
                </c:pt>
                <c:pt idx="52">
                  <c:v>1953</c:v>
                </c:pt>
                <c:pt idx="53">
                  <c:v>1954</c:v>
                </c:pt>
                <c:pt idx="54">
                  <c:v>1955</c:v>
                </c:pt>
                <c:pt idx="55">
                  <c:v>1956</c:v>
                </c:pt>
                <c:pt idx="56">
                  <c:v>1957</c:v>
                </c:pt>
                <c:pt idx="57">
                  <c:v>1958</c:v>
                </c:pt>
                <c:pt idx="58">
                  <c:v>1959</c:v>
                </c:pt>
                <c:pt idx="59">
                  <c:v>1960</c:v>
                </c:pt>
                <c:pt idx="60">
                  <c:v>1961</c:v>
                </c:pt>
                <c:pt idx="61">
                  <c:v>1962</c:v>
                </c:pt>
                <c:pt idx="62">
                  <c:v>1963</c:v>
                </c:pt>
                <c:pt idx="63">
                  <c:v>1964</c:v>
                </c:pt>
                <c:pt idx="64">
                  <c:v>1965</c:v>
                </c:pt>
                <c:pt idx="65">
                  <c:v>1966</c:v>
                </c:pt>
                <c:pt idx="66">
                  <c:v>1967</c:v>
                </c:pt>
                <c:pt idx="67">
                  <c:v>1968</c:v>
                </c:pt>
                <c:pt idx="68">
                  <c:v>1969</c:v>
                </c:pt>
                <c:pt idx="69">
                  <c:v>1970</c:v>
                </c:pt>
                <c:pt idx="70">
                  <c:v>1971</c:v>
                </c:pt>
                <c:pt idx="71">
                  <c:v>1972</c:v>
                </c:pt>
                <c:pt idx="72">
                  <c:v>1973</c:v>
                </c:pt>
                <c:pt idx="73">
                  <c:v>1974</c:v>
                </c:pt>
                <c:pt idx="74">
                  <c:v>1975</c:v>
                </c:pt>
                <c:pt idx="75">
                  <c:v>1976</c:v>
                </c:pt>
                <c:pt idx="76">
                  <c:v>1977</c:v>
                </c:pt>
                <c:pt idx="77">
                  <c:v>1978</c:v>
                </c:pt>
                <c:pt idx="78">
                  <c:v>1979</c:v>
                </c:pt>
                <c:pt idx="79">
                  <c:v>1980</c:v>
                </c:pt>
                <c:pt idx="80">
                  <c:v>1981</c:v>
                </c:pt>
                <c:pt idx="81">
                  <c:v>1982</c:v>
                </c:pt>
                <c:pt idx="82">
                  <c:v>1983</c:v>
                </c:pt>
                <c:pt idx="83">
                  <c:v>1984</c:v>
                </c:pt>
                <c:pt idx="84">
                  <c:v>1985</c:v>
                </c:pt>
                <c:pt idx="85">
                  <c:v>1986</c:v>
                </c:pt>
                <c:pt idx="86">
                  <c:v>1987</c:v>
                </c:pt>
                <c:pt idx="87">
                  <c:v>1988</c:v>
                </c:pt>
                <c:pt idx="88">
                  <c:v>1989</c:v>
                </c:pt>
                <c:pt idx="89">
                  <c:v>1990</c:v>
                </c:pt>
                <c:pt idx="90">
                  <c:v>1991</c:v>
                </c:pt>
                <c:pt idx="91">
                  <c:v>1992</c:v>
                </c:pt>
                <c:pt idx="92">
                  <c:v>1993</c:v>
                </c:pt>
                <c:pt idx="93">
                  <c:v>1994</c:v>
                </c:pt>
                <c:pt idx="94">
                  <c:v>1995</c:v>
                </c:pt>
                <c:pt idx="95">
                  <c:v>1996</c:v>
                </c:pt>
                <c:pt idx="96">
                  <c:v>1997</c:v>
                </c:pt>
                <c:pt idx="97">
                  <c:v>1998</c:v>
                </c:pt>
                <c:pt idx="98">
                  <c:v>1999</c:v>
                </c:pt>
                <c:pt idx="99">
                  <c:v>2000</c:v>
                </c:pt>
                <c:pt idx="100">
                  <c:v>2001</c:v>
                </c:pt>
                <c:pt idx="101">
                  <c:v>2002</c:v>
                </c:pt>
                <c:pt idx="102">
                  <c:v>2003</c:v>
                </c:pt>
                <c:pt idx="103">
                  <c:v>2004</c:v>
                </c:pt>
                <c:pt idx="104">
                  <c:v>2005</c:v>
                </c:pt>
                <c:pt idx="105">
                  <c:v>2006</c:v>
                </c:pt>
                <c:pt idx="106">
                  <c:v>2007</c:v>
                </c:pt>
                <c:pt idx="107">
                  <c:v>2008</c:v>
                </c:pt>
                <c:pt idx="108">
                  <c:v>2009</c:v>
                </c:pt>
                <c:pt idx="109">
                  <c:v>2010</c:v>
                </c:pt>
                <c:pt idx="110">
                  <c:v>2011</c:v>
                </c:pt>
                <c:pt idx="111">
                  <c:v>2012</c:v>
                </c:pt>
                <c:pt idx="112">
                  <c:v>2013</c:v>
                </c:pt>
                <c:pt idx="113">
                  <c:v>2014</c:v>
                </c:pt>
                <c:pt idx="114">
                  <c:v>2015</c:v>
                </c:pt>
                <c:pt idx="115">
                  <c:v>2016</c:v>
                </c:pt>
                <c:pt idx="116">
                  <c:v>2017</c:v>
                </c:pt>
              </c:numCache>
            </c:numRef>
          </c:cat>
          <c:val>
            <c:numRef>
              <c:f>'[CsapIndexek.xlsx]    SDII-DJF'!$C$1:$DO$1</c:f>
              <c:numCache>
                <c:formatCode>General</c:formatCode>
                <c:ptCount val="117"/>
                <c:pt idx="0">
                  <c:v>3.6493025362318861</c:v>
                </c:pt>
                <c:pt idx="1">
                  <c:v>4.1587862318840578</c:v>
                </c:pt>
                <c:pt idx="2">
                  <c:v>3.6782699275362352</c:v>
                </c:pt>
                <c:pt idx="3">
                  <c:v>4.8063405797101382</c:v>
                </c:pt>
                <c:pt idx="4">
                  <c:v>2.7919474637681172</c:v>
                </c:pt>
                <c:pt idx="5">
                  <c:v>4.2115307971014442</c:v>
                </c:pt>
                <c:pt idx="6">
                  <c:v>5.3888768115941899</c:v>
                </c:pt>
                <c:pt idx="7">
                  <c:v>4.5415579710145</c:v>
                </c:pt>
                <c:pt idx="8">
                  <c:v>4.3610869565217349</c:v>
                </c:pt>
                <c:pt idx="9">
                  <c:v>5.0633423913043387</c:v>
                </c:pt>
                <c:pt idx="10">
                  <c:v>3.6538858695652157</c:v>
                </c:pt>
                <c:pt idx="11">
                  <c:v>4.169827898550718</c:v>
                </c:pt>
                <c:pt idx="12">
                  <c:v>3.8918025362318818</c:v>
                </c:pt>
                <c:pt idx="13">
                  <c:v>3.5225905797101511</c:v>
                </c:pt>
                <c:pt idx="14">
                  <c:v>4.945932971014499</c:v>
                </c:pt>
                <c:pt idx="15">
                  <c:v>4.4277536231884014</c:v>
                </c:pt>
                <c:pt idx="16">
                  <c:v>4.1389311594202916</c:v>
                </c:pt>
                <c:pt idx="17">
                  <c:v>4.1725543478260834</c:v>
                </c:pt>
                <c:pt idx="18">
                  <c:v>4.2555434782608677</c:v>
                </c:pt>
                <c:pt idx="19">
                  <c:v>3.8894112318840564</c:v>
                </c:pt>
                <c:pt idx="20">
                  <c:v>4.3636322463768105</c:v>
                </c:pt>
                <c:pt idx="21">
                  <c:v>4.903949275362316</c:v>
                </c:pt>
                <c:pt idx="22">
                  <c:v>3.5345108695652168</c:v>
                </c:pt>
                <c:pt idx="23">
                  <c:v>4.2105344202898563</c:v>
                </c:pt>
                <c:pt idx="24">
                  <c:v>4.533097826086955</c:v>
                </c:pt>
                <c:pt idx="25">
                  <c:v>3.8376630434782624</c:v>
                </c:pt>
                <c:pt idx="26">
                  <c:v>4.3940307971014398</c:v>
                </c:pt>
                <c:pt idx="27">
                  <c:v>3.7414673913043486</c:v>
                </c:pt>
                <c:pt idx="28">
                  <c:v>4.8097101449275428</c:v>
                </c:pt>
                <c:pt idx="29">
                  <c:v>4.5737499999999969</c:v>
                </c:pt>
                <c:pt idx="30">
                  <c:v>5.0818387681159525</c:v>
                </c:pt>
                <c:pt idx="31">
                  <c:v>4.477817028985509</c:v>
                </c:pt>
                <c:pt idx="32">
                  <c:v>3.6486231884058014</c:v>
                </c:pt>
                <c:pt idx="33">
                  <c:v>4.1702173913043499</c:v>
                </c:pt>
                <c:pt idx="34">
                  <c:v>3.6081793478260868</c:v>
                </c:pt>
                <c:pt idx="35">
                  <c:v>5.6022644927536183</c:v>
                </c:pt>
                <c:pt idx="36">
                  <c:v>3.9426086956521824</c:v>
                </c:pt>
                <c:pt idx="37">
                  <c:v>5.0521829710144974</c:v>
                </c:pt>
                <c:pt idx="38">
                  <c:v>4.3731431159420211</c:v>
                </c:pt>
                <c:pt idx="39">
                  <c:v>4.7435054347826062</c:v>
                </c:pt>
                <c:pt idx="40">
                  <c:v>4.22047101449275</c:v>
                </c:pt>
                <c:pt idx="41">
                  <c:v>4.6618931159420285</c:v>
                </c:pt>
                <c:pt idx="42">
                  <c:v>5.3053351449275343</c:v>
                </c:pt>
                <c:pt idx="43">
                  <c:v>4.6995471014492809</c:v>
                </c:pt>
                <c:pt idx="44">
                  <c:v>4.9707608695652139</c:v>
                </c:pt>
                <c:pt idx="45">
                  <c:v>3.8806431159420272</c:v>
                </c:pt>
                <c:pt idx="46">
                  <c:v>5.1647010869565237</c:v>
                </c:pt>
                <c:pt idx="47">
                  <c:v>4.6840942028985477</c:v>
                </c:pt>
                <c:pt idx="48">
                  <c:v>3.8153804347826048</c:v>
                </c:pt>
                <c:pt idx="49">
                  <c:v>5.0430797101449327</c:v>
                </c:pt>
                <c:pt idx="50">
                  <c:v>5.5346648550724593</c:v>
                </c:pt>
                <c:pt idx="51">
                  <c:v>5.0901630434782605</c:v>
                </c:pt>
                <c:pt idx="52">
                  <c:v>6.3468206521739043</c:v>
                </c:pt>
                <c:pt idx="53">
                  <c:v>3.8764402173913113</c:v>
                </c:pt>
                <c:pt idx="54">
                  <c:v>5.3810597826086974</c:v>
                </c:pt>
                <c:pt idx="55">
                  <c:v>5.3758876811594236</c:v>
                </c:pt>
                <c:pt idx="56">
                  <c:v>5.6994474637681245</c:v>
                </c:pt>
                <c:pt idx="57">
                  <c:v>4.5756702898550667</c:v>
                </c:pt>
                <c:pt idx="58">
                  <c:v>5.3308242753623176</c:v>
                </c:pt>
                <c:pt idx="59">
                  <c:v>5.7962862318840562</c:v>
                </c:pt>
                <c:pt idx="60">
                  <c:v>5.8548731884057901</c:v>
                </c:pt>
                <c:pt idx="61">
                  <c:v>4.7973822463768112</c:v>
                </c:pt>
                <c:pt idx="62">
                  <c:v>5.4928079710144981</c:v>
                </c:pt>
                <c:pt idx="63">
                  <c:v>5.9191576086956523</c:v>
                </c:pt>
                <c:pt idx="64">
                  <c:v>5.0841847826087001</c:v>
                </c:pt>
                <c:pt idx="65">
                  <c:v>5.4862409420289806</c:v>
                </c:pt>
                <c:pt idx="66">
                  <c:v>5.0164221014492769</c:v>
                </c:pt>
                <c:pt idx="67">
                  <c:v>4.6306521739130444</c:v>
                </c:pt>
                <c:pt idx="68">
                  <c:v>5.5987862318840538</c:v>
                </c:pt>
                <c:pt idx="69">
                  <c:v>5.2722282608695679</c:v>
                </c:pt>
                <c:pt idx="70">
                  <c:v>4.7628623188405905</c:v>
                </c:pt>
                <c:pt idx="71">
                  <c:v>4.0947916666666702</c:v>
                </c:pt>
                <c:pt idx="72">
                  <c:v>4.5147644927536232</c:v>
                </c:pt>
                <c:pt idx="73">
                  <c:v>5.2369293478260834</c:v>
                </c:pt>
                <c:pt idx="74">
                  <c:v>3.9425271739130405</c:v>
                </c:pt>
                <c:pt idx="75">
                  <c:v>4.8681793478260822</c:v>
                </c:pt>
                <c:pt idx="76">
                  <c:v>7.0313949275362351</c:v>
                </c:pt>
                <c:pt idx="77">
                  <c:v>4.3687228260869579</c:v>
                </c:pt>
                <c:pt idx="78">
                  <c:v>5.5499365942028911</c:v>
                </c:pt>
                <c:pt idx="79">
                  <c:v>4.7631702898550747</c:v>
                </c:pt>
                <c:pt idx="80">
                  <c:v>4.2034057971014427</c:v>
                </c:pt>
                <c:pt idx="81">
                  <c:v>5.7177626811594253</c:v>
                </c:pt>
                <c:pt idx="82">
                  <c:v>5.4470923913043432</c:v>
                </c:pt>
                <c:pt idx="83">
                  <c:v>4.5661231884057862</c:v>
                </c:pt>
                <c:pt idx="84">
                  <c:v>4.9241485507246399</c:v>
                </c:pt>
                <c:pt idx="85">
                  <c:v>5.6906340579710157</c:v>
                </c:pt>
                <c:pt idx="86">
                  <c:v>5.4023641304347798</c:v>
                </c:pt>
                <c:pt idx="87">
                  <c:v>4.6250724637681202</c:v>
                </c:pt>
                <c:pt idx="88">
                  <c:v>5.2815489130434692</c:v>
                </c:pt>
                <c:pt idx="89">
                  <c:v>4.897083333333331</c:v>
                </c:pt>
                <c:pt idx="90">
                  <c:v>4.8227807971014549</c:v>
                </c:pt>
                <c:pt idx="91">
                  <c:v>3.6611775362318828</c:v>
                </c:pt>
                <c:pt idx="92">
                  <c:v>4.226385869565215</c:v>
                </c:pt>
                <c:pt idx="93">
                  <c:v>5.632934782608694</c:v>
                </c:pt>
                <c:pt idx="94">
                  <c:v>5.1370561594202897</c:v>
                </c:pt>
                <c:pt idx="95">
                  <c:v>5.6899637681159447</c:v>
                </c:pt>
                <c:pt idx="96">
                  <c:v>5.3217300724637671</c:v>
                </c:pt>
                <c:pt idx="97">
                  <c:v>5.7027717391304256</c:v>
                </c:pt>
                <c:pt idx="98">
                  <c:v>5.4749909420289917</c:v>
                </c:pt>
                <c:pt idx="99">
                  <c:v>6.2148550724637746</c:v>
                </c:pt>
                <c:pt idx="100">
                  <c:v>5.5845742753623178</c:v>
                </c:pt>
                <c:pt idx="101">
                  <c:v>3.5628532608695651</c:v>
                </c:pt>
                <c:pt idx="102">
                  <c:v>5.1127626811594249</c:v>
                </c:pt>
                <c:pt idx="103">
                  <c:v>4.9647554347826093</c:v>
                </c:pt>
                <c:pt idx="104">
                  <c:v>5.3308333333333326</c:v>
                </c:pt>
                <c:pt idx="105">
                  <c:v>5.8207155797101509</c:v>
                </c:pt>
                <c:pt idx="106">
                  <c:v>4.3372735507246398</c:v>
                </c:pt>
                <c:pt idx="107">
                  <c:v>4.3961594202898535</c:v>
                </c:pt>
                <c:pt idx="108">
                  <c:v>5.422644927536231</c:v>
                </c:pt>
                <c:pt idx="109">
                  <c:v>5.6097463768115912</c:v>
                </c:pt>
                <c:pt idx="110">
                  <c:v>4.7770199275362293</c:v>
                </c:pt>
                <c:pt idx="111">
                  <c:v>4.9450634057970975</c:v>
                </c:pt>
                <c:pt idx="112">
                  <c:v>5.4322010869565283</c:v>
                </c:pt>
                <c:pt idx="113">
                  <c:v>4.1001630434782577</c:v>
                </c:pt>
                <c:pt idx="114">
                  <c:v>5.4269112318840573</c:v>
                </c:pt>
                <c:pt idx="115">
                  <c:v>6.25552536231885</c:v>
                </c:pt>
                <c:pt idx="116">
                  <c:v>6.147590579710136</c:v>
                </c:pt>
              </c:numCache>
            </c:numRef>
          </c:val>
          <c:extLst>
            <c:ext xmlns:c16="http://schemas.microsoft.com/office/drawing/2014/chart" uri="{C3380CC4-5D6E-409C-BE32-E72D297353CC}">
              <c16:uniqueId val="{00000000-42B6-4F62-91B1-69F864D2C6DF}"/>
            </c:ext>
          </c:extLst>
        </c:ser>
        <c:dLbls>
          <c:showLegendKey val="0"/>
          <c:showVal val="0"/>
          <c:showCatName val="0"/>
          <c:showSerName val="0"/>
          <c:showPercent val="0"/>
          <c:showBubbleSize val="0"/>
        </c:dLbls>
        <c:gapWidth val="164"/>
        <c:overlap val="-22"/>
        <c:axId val="258477040"/>
        <c:axId val="258477432"/>
      </c:barChart>
      <c:catAx>
        <c:axId val="25847704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258477432"/>
        <c:crosses val="autoZero"/>
        <c:auto val="1"/>
        <c:lblAlgn val="ctr"/>
        <c:lblOffset val="100"/>
        <c:tickLblSkip val="10"/>
        <c:noMultiLvlLbl val="0"/>
      </c:catAx>
      <c:valAx>
        <c:axId val="2584774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258477040"/>
        <c:crosses val="autoZero"/>
        <c:crossBetween val="between"/>
      </c:valAx>
      <c:spPr>
        <a:noFill/>
        <a:ln>
          <a:noFill/>
        </a:ln>
        <a:effectLst/>
      </c:spPr>
    </c:plotArea>
    <c:plotVisOnly val="1"/>
    <c:dispBlanksAs val="gap"/>
    <c:showDLblsOverMax val="0"/>
  </c:chart>
  <c:spPr>
    <a:noFill/>
    <a:ln>
      <a:solidFill>
        <a:schemeClr val="accent1">
          <a:lumMod val="50000"/>
        </a:schemeClr>
      </a:solidFill>
    </a:ln>
    <a:effectLst/>
  </c:spPr>
  <c:txPr>
    <a:bodyPr/>
    <a:lstStyle/>
    <a:p>
      <a:pPr>
        <a:defRPr/>
      </a:pPr>
      <a:endParaRPr lang="hu-H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cap="all" spc="150" baseline="0">
                <a:solidFill>
                  <a:schemeClr val="tx1">
                    <a:lumMod val="50000"/>
                    <a:lumOff val="50000"/>
                  </a:schemeClr>
                </a:solidFill>
                <a:latin typeface="+mn-lt"/>
                <a:ea typeface="+mn-ea"/>
                <a:cs typeface="+mn-cs"/>
              </a:defRPr>
            </a:pPr>
            <a:r>
              <a:rPr lang="hu-HU" sz="900"/>
              <a:t>R20, vált:1.5 nap</a:t>
            </a:r>
          </a:p>
        </c:rich>
      </c:tx>
      <c:overlay val="0"/>
      <c:spPr>
        <a:noFill/>
        <a:ln>
          <a:noFill/>
        </a:ln>
        <a:effectLst/>
      </c:spPr>
      <c:txPr>
        <a:bodyPr rot="0" spcFirstLastPara="1" vertOverflow="ellipsis" vert="horz" wrap="square" anchor="ctr" anchorCtr="1"/>
        <a:lstStyle/>
        <a:p>
          <a:pPr>
            <a:defRPr sz="900" b="1" i="0" u="none" strike="noStrike" kern="1200" cap="all" spc="150" baseline="0">
              <a:solidFill>
                <a:schemeClr val="tx1">
                  <a:lumMod val="50000"/>
                  <a:lumOff val="50000"/>
                </a:schemeClr>
              </a:solidFill>
              <a:latin typeface="+mn-lt"/>
              <a:ea typeface="+mn-ea"/>
              <a:cs typeface="+mn-cs"/>
            </a:defRPr>
          </a:pPr>
          <a:endParaRPr lang="hu-HU"/>
        </a:p>
      </c:txPr>
    </c:title>
    <c:autoTitleDeleted val="0"/>
    <c:plotArea>
      <c:layout>
        <c:manualLayout>
          <c:layoutTarget val="inner"/>
          <c:xMode val="edge"/>
          <c:yMode val="edge"/>
          <c:x val="7.0914597213809813E-2"/>
          <c:y val="3.4444638864586374E-2"/>
          <c:w val="0.87370567954153655"/>
          <c:h val="0.83124292796733745"/>
        </c:manualLayout>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trendline>
            <c:spPr>
              <a:ln w="19050" cap="rnd">
                <a:solidFill>
                  <a:schemeClr val="accent1"/>
                </a:solidFill>
              </a:ln>
              <a:effectLst/>
            </c:spPr>
            <c:trendlineType val="linear"/>
            <c:dispRSqr val="0"/>
            <c:dispEq val="0"/>
          </c:trendline>
          <c:cat>
            <c:numRef>
              <c:f>'[CsapIndexek.xlsx]    SDII-MAM'!$C$2:$DO$2</c:f>
              <c:numCache>
                <c:formatCode>General</c:formatCode>
                <c:ptCount val="117"/>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pt idx="43">
                  <c:v>1944</c:v>
                </c:pt>
                <c:pt idx="44">
                  <c:v>1945</c:v>
                </c:pt>
                <c:pt idx="45">
                  <c:v>1946</c:v>
                </c:pt>
                <c:pt idx="46">
                  <c:v>1947</c:v>
                </c:pt>
                <c:pt idx="47">
                  <c:v>1948</c:v>
                </c:pt>
                <c:pt idx="48">
                  <c:v>1949</c:v>
                </c:pt>
                <c:pt idx="49">
                  <c:v>1950</c:v>
                </c:pt>
                <c:pt idx="50">
                  <c:v>1951</c:v>
                </c:pt>
                <c:pt idx="51">
                  <c:v>1952</c:v>
                </c:pt>
                <c:pt idx="52">
                  <c:v>1953</c:v>
                </c:pt>
                <c:pt idx="53">
                  <c:v>1954</c:v>
                </c:pt>
                <c:pt idx="54">
                  <c:v>1955</c:v>
                </c:pt>
                <c:pt idx="55">
                  <c:v>1956</c:v>
                </c:pt>
                <c:pt idx="56">
                  <c:v>1957</c:v>
                </c:pt>
                <c:pt idx="57">
                  <c:v>1958</c:v>
                </c:pt>
                <c:pt idx="58">
                  <c:v>1959</c:v>
                </c:pt>
                <c:pt idx="59">
                  <c:v>1960</c:v>
                </c:pt>
                <c:pt idx="60">
                  <c:v>1961</c:v>
                </c:pt>
                <c:pt idx="61">
                  <c:v>1962</c:v>
                </c:pt>
                <c:pt idx="62">
                  <c:v>1963</c:v>
                </c:pt>
                <c:pt idx="63">
                  <c:v>1964</c:v>
                </c:pt>
                <c:pt idx="64">
                  <c:v>1965</c:v>
                </c:pt>
                <c:pt idx="65">
                  <c:v>1966</c:v>
                </c:pt>
                <c:pt idx="66">
                  <c:v>1967</c:v>
                </c:pt>
                <c:pt idx="67">
                  <c:v>1968</c:v>
                </c:pt>
                <c:pt idx="68">
                  <c:v>1969</c:v>
                </c:pt>
                <c:pt idx="69">
                  <c:v>1970</c:v>
                </c:pt>
                <c:pt idx="70">
                  <c:v>1971</c:v>
                </c:pt>
                <c:pt idx="71">
                  <c:v>1972</c:v>
                </c:pt>
                <c:pt idx="72">
                  <c:v>1973</c:v>
                </c:pt>
                <c:pt idx="73">
                  <c:v>1974</c:v>
                </c:pt>
                <c:pt idx="74">
                  <c:v>1975</c:v>
                </c:pt>
                <c:pt idx="75">
                  <c:v>1976</c:v>
                </c:pt>
                <c:pt idx="76">
                  <c:v>1977</c:v>
                </c:pt>
                <c:pt idx="77">
                  <c:v>1978</c:v>
                </c:pt>
                <c:pt idx="78">
                  <c:v>1979</c:v>
                </c:pt>
                <c:pt idx="79">
                  <c:v>1980</c:v>
                </c:pt>
                <c:pt idx="80">
                  <c:v>1981</c:v>
                </c:pt>
                <c:pt idx="81">
                  <c:v>1982</c:v>
                </c:pt>
                <c:pt idx="82">
                  <c:v>1983</c:v>
                </c:pt>
                <c:pt idx="83">
                  <c:v>1984</c:v>
                </c:pt>
                <c:pt idx="84">
                  <c:v>1985</c:v>
                </c:pt>
                <c:pt idx="85">
                  <c:v>1986</c:v>
                </c:pt>
                <c:pt idx="86">
                  <c:v>1987</c:v>
                </c:pt>
                <c:pt idx="87">
                  <c:v>1988</c:v>
                </c:pt>
                <c:pt idx="88">
                  <c:v>1989</c:v>
                </c:pt>
                <c:pt idx="89">
                  <c:v>1990</c:v>
                </c:pt>
                <c:pt idx="90">
                  <c:v>1991</c:v>
                </c:pt>
                <c:pt idx="91">
                  <c:v>1992</c:v>
                </c:pt>
                <c:pt idx="92">
                  <c:v>1993</c:v>
                </c:pt>
                <c:pt idx="93">
                  <c:v>1994</c:v>
                </c:pt>
                <c:pt idx="94">
                  <c:v>1995</c:v>
                </c:pt>
                <c:pt idx="95">
                  <c:v>1996</c:v>
                </c:pt>
                <c:pt idx="96">
                  <c:v>1997</c:v>
                </c:pt>
                <c:pt idx="97">
                  <c:v>1998</c:v>
                </c:pt>
                <c:pt idx="98">
                  <c:v>1999</c:v>
                </c:pt>
                <c:pt idx="99">
                  <c:v>2000</c:v>
                </c:pt>
                <c:pt idx="100">
                  <c:v>2001</c:v>
                </c:pt>
                <c:pt idx="101">
                  <c:v>2002</c:v>
                </c:pt>
                <c:pt idx="102">
                  <c:v>2003</c:v>
                </c:pt>
                <c:pt idx="103">
                  <c:v>2004</c:v>
                </c:pt>
                <c:pt idx="104">
                  <c:v>2005</c:v>
                </c:pt>
                <c:pt idx="105">
                  <c:v>2006</c:v>
                </c:pt>
                <c:pt idx="106">
                  <c:v>2007</c:v>
                </c:pt>
                <c:pt idx="107">
                  <c:v>2008</c:v>
                </c:pt>
                <c:pt idx="108">
                  <c:v>2009</c:v>
                </c:pt>
                <c:pt idx="109">
                  <c:v>2010</c:v>
                </c:pt>
                <c:pt idx="110">
                  <c:v>2011</c:v>
                </c:pt>
                <c:pt idx="111">
                  <c:v>2012</c:v>
                </c:pt>
                <c:pt idx="112">
                  <c:v>2013</c:v>
                </c:pt>
                <c:pt idx="113">
                  <c:v>2014</c:v>
                </c:pt>
                <c:pt idx="114">
                  <c:v>2015</c:v>
                </c:pt>
                <c:pt idx="115">
                  <c:v>2016</c:v>
                </c:pt>
                <c:pt idx="116">
                  <c:v>2017</c:v>
                </c:pt>
              </c:numCache>
            </c:numRef>
          </c:cat>
          <c:val>
            <c:numRef>
              <c:f>'[CsapIndexek.xlsx]         R20'!$C$1:$DO$1</c:f>
              <c:numCache>
                <c:formatCode>General</c:formatCode>
                <c:ptCount val="117"/>
                <c:pt idx="0">
                  <c:v>2.0090579710144927</c:v>
                </c:pt>
                <c:pt idx="1">
                  <c:v>2.5670289855072466</c:v>
                </c:pt>
                <c:pt idx="2">
                  <c:v>2.70018115942029</c:v>
                </c:pt>
                <c:pt idx="3">
                  <c:v>2.6394927536231885</c:v>
                </c:pt>
                <c:pt idx="4">
                  <c:v>3.493659420289855</c:v>
                </c:pt>
                <c:pt idx="5">
                  <c:v>4.1485507246376816</c:v>
                </c:pt>
                <c:pt idx="6">
                  <c:v>2.1557971014492754</c:v>
                </c:pt>
                <c:pt idx="7">
                  <c:v>2.2708333333333335</c:v>
                </c:pt>
                <c:pt idx="8">
                  <c:v>2.8903985507246377</c:v>
                </c:pt>
                <c:pt idx="9">
                  <c:v>4.6204710144927539</c:v>
                </c:pt>
                <c:pt idx="10">
                  <c:v>2.8949275362318843</c:v>
                </c:pt>
                <c:pt idx="11">
                  <c:v>4.0434782608695654</c:v>
                </c:pt>
                <c:pt idx="12">
                  <c:v>5.2971014492753623</c:v>
                </c:pt>
                <c:pt idx="13">
                  <c:v>5.4112318840579707</c:v>
                </c:pt>
                <c:pt idx="14">
                  <c:v>5.2119565217391308</c:v>
                </c:pt>
                <c:pt idx="15">
                  <c:v>2.9202898550724639</c:v>
                </c:pt>
                <c:pt idx="16">
                  <c:v>1.0172101449275361</c:v>
                </c:pt>
                <c:pt idx="17">
                  <c:v>2.7101449275362319</c:v>
                </c:pt>
                <c:pt idx="18">
                  <c:v>2.4447463768115942</c:v>
                </c:pt>
                <c:pt idx="19">
                  <c:v>3.4039855072463769</c:v>
                </c:pt>
                <c:pt idx="20">
                  <c:v>1.5344202898550725</c:v>
                </c:pt>
                <c:pt idx="21">
                  <c:v>3.4827898550724639</c:v>
                </c:pt>
                <c:pt idx="22">
                  <c:v>2.6757246376811592</c:v>
                </c:pt>
                <c:pt idx="23">
                  <c:v>3.25</c:v>
                </c:pt>
                <c:pt idx="24">
                  <c:v>4.5797101449275361</c:v>
                </c:pt>
                <c:pt idx="25">
                  <c:v>3.9882246376811592</c:v>
                </c:pt>
                <c:pt idx="26">
                  <c:v>3.9257246376811592</c:v>
                </c:pt>
                <c:pt idx="27">
                  <c:v>2.3043478260869565</c:v>
                </c:pt>
                <c:pt idx="28">
                  <c:v>3.2907608695652173</c:v>
                </c:pt>
                <c:pt idx="29">
                  <c:v>3.693840579710145</c:v>
                </c:pt>
                <c:pt idx="30">
                  <c:v>2.4375</c:v>
                </c:pt>
                <c:pt idx="31">
                  <c:v>2.3722826086956523</c:v>
                </c:pt>
                <c:pt idx="32">
                  <c:v>4.1721014492753623</c:v>
                </c:pt>
                <c:pt idx="33">
                  <c:v>3.5833333333333335</c:v>
                </c:pt>
                <c:pt idx="34">
                  <c:v>1.486413043478261</c:v>
                </c:pt>
                <c:pt idx="35">
                  <c:v>5.9538043478260869</c:v>
                </c:pt>
                <c:pt idx="36">
                  <c:v>5.1440217391304346</c:v>
                </c:pt>
                <c:pt idx="37">
                  <c:v>2.9800724637681157</c:v>
                </c:pt>
                <c:pt idx="38">
                  <c:v>5.0144927536231885</c:v>
                </c:pt>
                <c:pt idx="39">
                  <c:v>6.26268115942029</c:v>
                </c:pt>
                <c:pt idx="40">
                  <c:v>3.8306159420289854</c:v>
                </c:pt>
                <c:pt idx="41">
                  <c:v>2.5317028985507246</c:v>
                </c:pt>
                <c:pt idx="42">
                  <c:v>3.5652173913043477</c:v>
                </c:pt>
                <c:pt idx="43">
                  <c:v>5.4737318840579707</c:v>
                </c:pt>
                <c:pt idx="44">
                  <c:v>2.8088768115942031</c:v>
                </c:pt>
                <c:pt idx="45">
                  <c:v>1.9257246376811594</c:v>
                </c:pt>
                <c:pt idx="46">
                  <c:v>1.2336956521739131</c:v>
                </c:pt>
                <c:pt idx="47">
                  <c:v>3.9701086956521738</c:v>
                </c:pt>
                <c:pt idx="48">
                  <c:v>4.0045289855072461</c:v>
                </c:pt>
                <c:pt idx="49">
                  <c:v>3.88768115942029</c:v>
                </c:pt>
                <c:pt idx="50">
                  <c:v>5.6557971014492754</c:v>
                </c:pt>
                <c:pt idx="51">
                  <c:v>4.9692028985507246</c:v>
                </c:pt>
                <c:pt idx="52">
                  <c:v>4.1096014492753623</c:v>
                </c:pt>
                <c:pt idx="53">
                  <c:v>4.1811594202898554</c:v>
                </c:pt>
                <c:pt idx="54">
                  <c:v>6.1086956521739131</c:v>
                </c:pt>
                <c:pt idx="55">
                  <c:v>3.9067028985507246</c:v>
                </c:pt>
                <c:pt idx="56">
                  <c:v>4.1231884057971016</c:v>
                </c:pt>
                <c:pt idx="57">
                  <c:v>4.0652173913043477</c:v>
                </c:pt>
                <c:pt idx="58">
                  <c:v>4.5226449275362315</c:v>
                </c:pt>
                <c:pt idx="59">
                  <c:v>5.2717391304347823</c:v>
                </c:pt>
                <c:pt idx="60">
                  <c:v>2.7826086956521738</c:v>
                </c:pt>
                <c:pt idx="61">
                  <c:v>3.0778985507246377</c:v>
                </c:pt>
                <c:pt idx="62">
                  <c:v>4.1367753623188408</c:v>
                </c:pt>
                <c:pt idx="63">
                  <c:v>4.8949275362318838</c:v>
                </c:pt>
                <c:pt idx="64">
                  <c:v>5.8795289855072461</c:v>
                </c:pt>
                <c:pt idx="65">
                  <c:v>6.3025362318840576</c:v>
                </c:pt>
                <c:pt idx="66">
                  <c:v>3.5398550724637681</c:v>
                </c:pt>
                <c:pt idx="67">
                  <c:v>3.318840579710145</c:v>
                </c:pt>
                <c:pt idx="68">
                  <c:v>3.0534420289855073</c:v>
                </c:pt>
                <c:pt idx="69">
                  <c:v>4.0625</c:v>
                </c:pt>
                <c:pt idx="70">
                  <c:v>2.11231884057971</c:v>
                </c:pt>
                <c:pt idx="71">
                  <c:v>4.86231884057971</c:v>
                </c:pt>
                <c:pt idx="72">
                  <c:v>3.5679347826086958</c:v>
                </c:pt>
                <c:pt idx="73">
                  <c:v>5.5452898550724639</c:v>
                </c:pt>
                <c:pt idx="74">
                  <c:v>5.3215579710144931</c:v>
                </c:pt>
                <c:pt idx="75">
                  <c:v>3.756340579710145</c:v>
                </c:pt>
                <c:pt idx="76">
                  <c:v>2.7327898550724639</c:v>
                </c:pt>
                <c:pt idx="77">
                  <c:v>2.7418478260869565</c:v>
                </c:pt>
                <c:pt idx="78">
                  <c:v>3.2726449275362319</c:v>
                </c:pt>
                <c:pt idx="79">
                  <c:v>4.0525362318840576</c:v>
                </c:pt>
                <c:pt idx="80">
                  <c:v>3.1992753623188408</c:v>
                </c:pt>
                <c:pt idx="81">
                  <c:v>4.0072463768115938</c:v>
                </c:pt>
                <c:pt idx="82">
                  <c:v>2.8605072463768115</c:v>
                </c:pt>
                <c:pt idx="83">
                  <c:v>3.8224637681159419</c:v>
                </c:pt>
                <c:pt idx="84">
                  <c:v>3.2880434782608696</c:v>
                </c:pt>
                <c:pt idx="85">
                  <c:v>2.5153985507246377</c:v>
                </c:pt>
                <c:pt idx="86">
                  <c:v>3.9338768115942031</c:v>
                </c:pt>
                <c:pt idx="87">
                  <c:v>2.8795289855072466</c:v>
                </c:pt>
                <c:pt idx="88">
                  <c:v>4.0443840579710146</c:v>
                </c:pt>
                <c:pt idx="89">
                  <c:v>1.9293478260869565</c:v>
                </c:pt>
                <c:pt idx="90">
                  <c:v>5.3632246376811592</c:v>
                </c:pt>
                <c:pt idx="91">
                  <c:v>3.1711956521739131</c:v>
                </c:pt>
                <c:pt idx="92">
                  <c:v>3.1929347826086958</c:v>
                </c:pt>
                <c:pt idx="93">
                  <c:v>1.9465579710144927</c:v>
                </c:pt>
                <c:pt idx="94">
                  <c:v>4.73731884057971</c:v>
                </c:pt>
                <c:pt idx="95">
                  <c:v>4.9836956521739131</c:v>
                </c:pt>
                <c:pt idx="96">
                  <c:v>3.2753623188405796</c:v>
                </c:pt>
                <c:pt idx="97">
                  <c:v>7.0769927536231885</c:v>
                </c:pt>
                <c:pt idx="98">
                  <c:v>7.9836956521739131</c:v>
                </c:pt>
                <c:pt idx="99">
                  <c:v>2.0842391304347827</c:v>
                </c:pt>
                <c:pt idx="100">
                  <c:v>4.2862318840579707</c:v>
                </c:pt>
                <c:pt idx="101">
                  <c:v>2.8786231884057969</c:v>
                </c:pt>
                <c:pt idx="102">
                  <c:v>3.5932971014492754</c:v>
                </c:pt>
                <c:pt idx="103">
                  <c:v>5.41213768115942</c:v>
                </c:pt>
                <c:pt idx="104">
                  <c:v>6.7427536231884062</c:v>
                </c:pt>
                <c:pt idx="105">
                  <c:v>3.5009057971014492</c:v>
                </c:pt>
                <c:pt idx="106">
                  <c:v>3.8894927536231885</c:v>
                </c:pt>
                <c:pt idx="107">
                  <c:v>3.743659420289855</c:v>
                </c:pt>
                <c:pt idx="108">
                  <c:v>4.229166666666667</c:v>
                </c:pt>
                <c:pt idx="109">
                  <c:v>9.4592391304347831</c:v>
                </c:pt>
                <c:pt idx="110">
                  <c:v>2.32518115942029</c:v>
                </c:pt>
                <c:pt idx="111">
                  <c:v>2.2527173913043477</c:v>
                </c:pt>
                <c:pt idx="112">
                  <c:v>4.1286231884057969</c:v>
                </c:pt>
                <c:pt idx="113">
                  <c:v>7.0570652173913047</c:v>
                </c:pt>
                <c:pt idx="114">
                  <c:v>4.4963768115942031</c:v>
                </c:pt>
                <c:pt idx="115">
                  <c:v>5.3885869565217392</c:v>
                </c:pt>
                <c:pt idx="116">
                  <c:v>6.6195652173913047</c:v>
                </c:pt>
              </c:numCache>
            </c:numRef>
          </c:val>
          <c:extLst>
            <c:ext xmlns:c16="http://schemas.microsoft.com/office/drawing/2014/chart" uri="{C3380CC4-5D6E-409C-BE32-E72D297353CC}">
              <c16:uniqueId val="{00000000-B183-4094-9D31-8E4B61179670}"/>
            </c:ext>
          </c:extLst>
        </c:ser>
        <c:dLbls>
          <c:showLegendKey val="0"/>
          <c:showVal val="0"/>
          <c:showCatName val="0"/>
          <c:showSerName val="0"/>
          <c:showPercent val="0"/>
          <c:showBubbleSize val="0"/>
        </c:dLbls>
        <c:gapWidth val="164"/>
        <c:overlap val="-22"/>
        <c:axId val="258478216"/>
        <c:axId val="258478608"/>
      </c:barChart>
      <c:catAx>
        <c:axId val="25847821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258478608"/>
        <c:crosses val="autoZero"/>
        <c:auto val="1"/>
        <c:lblAlgn val="ctr"/>
        <c:lblOffset val="100"/>
        <c:tickLblSkip val="10"/>
        <c:noMultiLvlLbl val="0"/>
      </c:catAx>
      <c:valAx>
        <c:axId val="2584786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258478216"/>
        <c:crosses val="autoZero"/>
        <c:crossBetween val="between"/>
      </c:valAx>
      <c:spPr>
        <a:noFill/>
        <a:ln>
          <a:noFill/>
        </a:ln>
        <a:effectLst/>
      </c:spPr>
    </c:plotArea>
    <c:plotVisOnly val="1"/>
    <c:dispBlanksAs val="gap"/>
    <c:showDLblsOverMax val="0"/>
  </c:chart>
  <c:spPr>
    <a:noFill/>
    <a:ln>
      <a:solidFill>
        <a:schemeClr val="accent1">
          <a:lumMod val="50000"/>
        </a:schemeClr>
      </a:solidFill>
    </a:ln>
    <a:effectLst/>
  </c:spPr>
  <c:txPr>
    <a:bodyPr/>
    <a:lstStyle/>
    <a:p>
      <a:pPr>
        <a:defRPr/>
      </a:pPr>
      <a:endParaRPr lang="hu-H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cap="all" spc="150" baseline="0">
                <a:solidFill>
                  <a:schemeClr val="tx1">
                    <a:lumMod val="50000"/>
                    <a:lumOff val="50000"/>
                  </a:schemeClr>
                </a:solidFill>
                <a:latin typeface="+mn-lt"/>
                <a:ea typeface="+mn-ea"/>
                <a:cs typeface="+mn-cs"/>
              </a:defRPr>
            </a:pPr>
            <a:r>
              <a:rPr lang="hu-HU" sz="900" dirty="0"/>
              <a:t>Max</a:t>
            </a:r>
            <a:r>
              <a:rPr lang="hu-HU" sz="900" baseline="0" dirty="0"/>
              <a:t> száraz időszak, vált: 4,3 nap</a:t>
            </a:r>
            <a:endParaRPr lang="hu-HU" sz="900" dirty="0"/>
          </a:p>
        </c:rich>
      </c:tx>
      <c:overlay val="0"/>
      <c:spPr>
        <a:noFill/>
        <a:ln>
          <a:noFill/>
        </a:ln>
        <a:effectLst/>
      </c:spPr>
      <c:txPr>
        <a:bodyPr rot="0" spcFirstLastPara="1" vertOverflow="ellipsis" vert="horz" wrap="square" anchor="ctr" anchorCtr="1"/>
        <a:lstStyle/>
        <a:p>
          <a:pPr>
            <a:defRPr sz="900" b="1" i="0" u="none" strike="noStrike" kern="1200" cap="all" spc="150" baseline="0">
              <a:solidFill>
                <a:schemeClr val="tx1">
                  <a:lumMod val="50000"/>
                  <a:lumOff val="50000"/>
                </a:schemeClr>
              </a:solidFill>
              <a:latin typeface="+mn-lt"/>
              <a:ea typeface="+mn-ea"/>
              <a:cs typeface="+mn-cs"/>
            </a:defRPr>
          </a:pPr>
          <a:endParaRPr lang="hu-HU"/>
        </a:p>
      </c:txPr>
    </c:title>
    <c:autoTitleDeleted val="0"/>
    <c:plotArea>
      <c:layout>
        <c:manualLayout>
          <c:layoutTarget val="inner"/>
          <c:xMode val="edge"/>
          <c:yMode val="edge"/>
          <c:x val="6.6580927384076991E-2"/>
          <c:y val="4.6180737824438614E-2"/>
          <c:w val="0.88168482064741904"/>
          <c:h val="0.84641987459900825"/>
        </c:manualLayout>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trendline>
            <c:spPr>
              <a:ln w="19050" cap="rnd">
                <a:solidFill>
                  <a:schemeClr val="accent1"/>
                </a:solidFill>
              </a:ln>
              <a:effectLst/>
            </c:spPr>
            <c:trendlineType val="linear"/>
            <c:dispRSqr val="0"/>
            <c:dispEq val="0"/>
          </c:trendline>
          <c:cat>
            <c:numRef>
              <c:f>'    SDII-MAM'!$C$2:$DO$2</c:f>
              <c:numCache>
                <c:formatCode>General</c:formatCode>
                <c:ptCount val="117"/>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pt idx="43">
                  <c:v>1944</c:v>
                </c:pt>
                <c:pt idx="44">
                  <c:v>1945</c:v>
                </c:pt>
                <c:pt idx="45">
                  <c:v>1946</c:v>
                </c:pt>
                <c:pt idx="46">
                  <c:v>1947</c:v>
                </c:pt>
                <c:pt idx="47">
                  <c:v>1948</c:v>
                </c:pt>
                <c:pt idx="48">
                  <c:v>1949</c:v>
                </c:pt>
                <c:pt idx="49">
                  <c:v>1950</c:v>
                </c:pt>
                <c:pt idx="50">
                  <c:v>1951</c:v>
                </c:pt>
                <c:pt idx="51">
                  <c:v>1952</c:v>
                </c:pt>
                <c:pt idx="52">
                  <c:v>1953</c:v>
                </c:pt>
                <c:pt idx="53">
                  <c:v>1954</c:v>
                </c:pt>
                <c:pt idx="54">
                  <c:v>1955</c:v>
                </c:pt>
                <c:pt idx="55">
                  <c:v>1956</c:v>
                </c:pt>
                <c:pt idx="56">
                  <c:v>1957</c:v>
                </c:pt>
                <c:pt idx="57">
                  <c:v>1958</c:v>
                </c:pt>
                <c:pt idx="58">
                  <c:v>1959</c:v>
                </c:pt>
                <c:pt idx="59">
                  <c:v>1960</c:v>
                </c:pt>
                <c:pt idx="60">
                  <c:v>1961</c:v>
                </c:pt>
                <c:pt idx="61">
                  <c:v>1962</c:v>
                </c:pt>
                <c:pt idx="62">
                  <c:v>1963</c:v>
                </c:pt>
                <c:pt idx="63">
                  <c:v>1964</c:v>
                </c:pt>
                <c:pt idx="64">
                  <c:v>1965</c:v>
                </c:pt>
                <c:pt idx="65">
                  <c:v>1966</c:v>
                </c:pt>
                <c:pt idx="66">
                  <c:v>1967</c:v>
                </c:pt>
                <c:pt idx="67">
                  <c:v>1968</c:v>
                </c:pt>
                <c:pt idx="68">
                  <c:v>1969</c:v>
                </c:pt>
                <c:pt idx="69">
                  <c:v>1970</c:v>
                </c:pt>
                <c:pt idx="70">
                  <c:v>1971</c:v>
                </c:pt>
                <c:pt idx="71">
                  <c:v>1972</c:v>
                </c:pt>
                <c:pt idx="72">
                  <c:v>1973</c:v>
                </c:pt>
                <c:pt idx="73">
                  <c:v>1974</c:v>
                </c:pt>
                <c:pt idx="74">
                  <c:v>1975</c:v>
                </c:pt>
                <c:pt idx="75">
                  <c:v>1976</c:v>
                </c:pt>
                <c:pt idx="76">
                  <c:v>1977</c:v>
                </c:pt>
                <c:pt idx="77">
                  <c:v>1978</c:v>
                </c:pt>
                <c:pt idx="78">
                  <c:v>1979</c:v>
                </c:pt>
                <c:pt idx="79">
                  <c:v>1980</c:v>
                </c:pt>
                <c:pt idx="80">
                  <c:v>1981</c:v>
                </c:pt>
                <c:pt idx="81">
                  <c:v>1982</c:v>
                </c:pt>
                <c:pt idx="82">
                  <c:v>1983</c:v>
                </c:pt>
                <c:pt idx="83">
                  <c:v>1984</c:v>
                </c:pt>
                <c:pt idx="84">
                  <c:v>1985</c:v>
                </c:pt>
                <c:pt idx="85">
                  <c:v>1986</c:v>
                </c:pt>
                <c:pt idx="86">
                  <c:v>1987</c:v>
                </c:pt>
                <c:pt idx="87">
                  <c:v>1988</c:v>
                </c:pt>
                <c:pt idx="88">
                  <c:v>1989</c:v>
                </c:pt>
                <c:pt idx="89">
                  <c:v>1990</c:v>
                </c:pt>
                <c:pt idx="90">
                  <c:v>1991</c:v>
                </c:pt>
                <c:pt idx="91">
                  <c:v>1992</c:v>
                </c:pt>
                <c:pt idx="92">
                  <c:v>1993</c:v>
                </c:pt>
                <c:pt idx="93">
                  <c:v>1994</c:v>
                </c:pt>
                <c:pt idx="94">
                  <c:v>1995</c:v>
                </c:pt>
                <c:pt idx="95">
                  <c:v>1996</c:v>
                </c:pt>
                <c:pt idx="96">
                  <c:v>1997</c:v>
                </c:pt>
                <c:pt idx="97">
                  <c:v>1998</c:v>
                </c:pt>
                <c:pt idx="98">
                  <c:v>1999</c:v>
                </c:pt>
                <c:pt idx="99">
                  <c:v>2000</c:v>
                </c:pt>
                <c:pt idx="100">
                  <c:v>2001</c:v>
                </c:pt>
                <c:pt idx="101">
                  <c:v>2002</c:v>
                </c:pt>
                <c:pt idx="102">
                  <c:v>2003</c:v>
                </c:pt>
                <c:pt idx="103">
                  <c:v>2004</c:v>
                </c:pt>
                <c:pt idx="104">
                  <c:v>2005</c:v>
                </c:pt>
                <c:pt idx="105">
                  <c:v>2006</c:v>
                </c:pt>
                <c:pt idx="106">
                  <c:v>2007</c:v>
                </c:pt>
                <c:pt idx="107">
                  <c:v>2008</c:v>
                </c:pt>
                <c:pt idx="108">
                  <c:v>2009</c:v>
                </c:pt>
                <c:pt idx="109">
                  <c:v>2010</c:v>
                </c:pt>
                <c:pt idx="110">
                  <c:v>2011</c:v>
                </c:pt>
                <c:pt idx="111">
                  <c:v>2012</c:v>
                </c:pt>
                <c:pt idx="112">
                  <c:v>2013</c:v>
                </c:pt>
                <c:pt idx="113">
                  <c:v>2014</c:v>
                </c:pt>
                <c:pt idx="114">
                  <c:v>2015</c:v>
                </c:pt>
                <c:pt idx="115">
                  <c:v>2016</c:v>
                </c:pt>
                <c:pt idx="116">
                  <c:v>2017</c:v>
                </c:pt>
              </c:numCache>
            </c:numRef>
          </c:cat>
          <c:val>
            <c:numRef>
              <c:f>CDD!$C$1:$DO$1</c:f>
              <c:numCache>
                <c:formatCode>General</c:formatCode>
                <c:ptCount val="117"/>
                <c:pt idx="0">
                  <c:v>20.317028985507246</c:v>
                </c:pt>
                <c:pt idx="1">
                  <c:v>30.106884057971016</c:v>
                </c:pt>
                <c:pt idx="2">
                  <c:v>29.138586956521738</c:v>
                </c:pt>
                <c:pt idx="3">
                  <c:v>23.803442028985508</c:v>
                </c:pt>
                <c:pt idx="4">
                  <c:v>21.941123188405797</c:v>
                </c:pt>
                <c:pt idx="5">
                  <c:v>24.885869565217391</c:v>
                </c:pt>
                <c:pt idx="6">
                  <c:v>26.285326086956523</c:v>
                </c:pt>
                <c:pt idx="7">
                  <c:v>22.41394927536232</c:v>
                </c:pt>
                <c:pt idx="8">
                  <c:v>19.093297101449274</c:v>
                </c:pt>
                <c:pt idx="9">
                  <c:v>32.052536231884055</c:v>
                </c:pt>
                <c:pt idx="10">
                  <c:v>26.118659420289855</c:v>
                </c:pt>
                <c:pt idx="11">
                  <c:v>17.249094202898551</c:v>
                </c:pt>
                <c:pt idx="12">
                  <c:v>39.763586956521742</c:v>
                </c:pt>
                <c:pt idx="13">
                  <c:v>30.358695652173914</c:v>
                </c:pt>
                <c:pt idx="14">
                  <c:v>18.435688405797102</c:v>
                </c:pt>
                <c:pt idx="15">
                  <c:v>20.847826086956523</c:v>
                </c:pt>
                <c:pt idx="16">
                  <c:v>23.965579710144926</c:v>
                </c:pt>
                <c:pt idx="17">
                  <c:v>31.012681159420289</c:v>
                </c:pt>
                <c:pt idx="18">
                  <c:v>18.660326086956523</c:v>
                </c:pt>
                <c:pt idx="19">
                  <c:v>27.126811594202898</c:v>
                </c:pt>
                <c:pt idx="20">
                  <c:v>40.533514492753625</c:v>
                </c:pt>
                <c:pt idx="21">
                  <c:v>23.685688405797102</c:v>
                </c:pt>
                <c:pt idx="22">
                  <c:v>24.290760869565219</c:v>
                </c:pt>
                <c:pt idx="23">
                  <c:v>38.963768115942031</c:v>
                </c:pt>
                <c:pt idx="24">
                  <c:v>29.629528985507246</c:v>
                </c:pt>
                <c:pt idx="25">
                  <c:v>23.304347826086957</c:v>
                </c:pt>
                <c:pt idx="26">
                  <c:v>22.965579710144926</c:v>
                </c:pt>
                <c:pt idx="27">
                  <c:v>23.604166666666668</c:v>
                </c:pt>
                <c:pt idx="28">
                  <c:v>25.692028985507246</c:v>
                </c:pt>
                <c:pt idx="29">
                  <c:v>22.968297101449274</c:v>
                </c:pt>
                <c:pt idx="30">
                  <c:v>20.689311594202898</c:v>
                </c:pt>
                <c:pt idx="31">
                  <c:v>28.932065217391305</c:v>
                </c:pt>
                <c:pt idx="32">
                  <c:v>18.375905797101449</c:v>
                </c:pt>
                <c:pt idx="33">
                  <c:v>33.426630434782609</c:v>
                </c:pt>
                <c:pt idx="34">
                  <c:v>21.223731884057973</c:v>
                </c:pt>
                <c:pt idx="35">
                  <c:v>24.498188405797102</c:v>
                </c:pt>
                <c:pt idx="36">
                  <c:v>17.046195652173914</c:v>
                </c:pt>
                <c:pt idx="37">
                  <c:v>23.715579710144926</c:v>
                </c:pt>
                <c:pt idx="38">
                  <c:v>26.374094202898551</c:v>
                </c:pt>
                <c:pt idx="39">
                  <c:v>20.625905797101449</c:v>
                </c:pt>
                <c:pt idx="40">
                  <c:v>22.646739130434781</c:v>
                </c:pt>
                <c:pt idx="41">
                  <c:v>23.652173913043477</c:v>
                </c:pt>
                <c:pt idx="42">
                  <c:v>30.682065217391305</c:v>
                </c:pt>
                <c:pt idx="43">
                  <c:v>21.169384057971016</c:v>
                </c:pt>
                <c:pt idx="44">
                  <c:v>25.671195652173914</c:v>
                </c:pt>
                <c:pt idx="45">
                  <c:v>35.514492753623188</c:v>
                </c:pt>
                <c:pt idx="46">
                  <c:v>36.928442028985508</c:v>
                </c:pt>
                <c:pt idx="47">
                  <c:v>25.617753623188406</c:v>
                </c:pt>
                <c:pt idx="48">
                  <c:v>37.710144927536234</c:v>
                </c:pt>
                <c:pt idx="49">
                  <c:v>27.736413043478262</c:v>
                </c:pt>
                <c:pt idx="50">
                  <c:v>25.031702898550726</c:v>
                </c:pt>
                <c:pt idx="51">
                  <c:v>22.572463768115941</c:v>
                </c:pt>
                <c:pt idx="52">
                  <c:v>43.650362318840578</c:v>
                </c:pt>
                <c:pt idx="53">
                  <c:v>22.797101449275363</c:v>
                </c:pt>
                <c:pt idx="54">
                  <c:v>18.891304347826086</c:v>
                </c:pt>
                <c:pt idx="55">
                  <c:v>26.889492753623188</c:v>
                </c:pt>
                <c:pt idx="56">
                  <c:v>23.229166666666668</c:v>
                </c:pt>
                <c:pt idx="57">
                  <c:v>21.184782608695652</c:v>
                </c:pt>
                <c:pt idx="58">
                  <c:v>37.580615942028984</c:v>
                </c:pt>
                <c:pt idx="59">
                  <c:v>19.985507246376812</c:v>
                </c:pt>
                <c:pt idx="60">
                  <c:v>41.416666666666664</c:v>
                </c:pt>
                <c:pt idx="61">
                  <c:v>27.637681159420289</c:v>
                </c:pt>
                <c:pt idx="62">
                  <c:v>38.1875</c:v>
                </c:pt>
                <c:pt idx="63">
                  <c:v>33.595108695652172</c:v>
                </c:pt>
                <c:pt idx="64">
                  <c:v>30.438405797101449</c:v>
                </c:pt>
                <c:pt idx="65">
                  <c:v>21.311594202898551</c:v>
                </c:pt>
                <c:pt idx="66">
                  <c:v>21.927536231884059</c:v>
                </c:pt>
                <c:pt idx="67">
                  <c:v>27.580615942028984</c:v>
                </c:pt>
                <c:pt idx="68">
                  <c:v>23.164855072463769</c:v>
                </c:pt>
                <c:pt idx="69">
                  <c:v>23.487318840579711</c:v>
                </c:pt>
                <c:pt idx="70">
                  <c:v>24.426630434782609</c:v>
                </c:pt>
                <c:pt idx="71">
                  <c:v>41.410326086956523</c:v>
                </c:pt>
                <c:pt idx="72">
                  <c:v>27.39855072463768</c:v>
                </c:pt>
                <c:pt idx="73">
                  <c:v>38.217391304347828</c:v>
                </c:pt>
                <c:pt idx="74">
                  <c:v>28.651268115942027</c:v>
                </c:pt>
                <c:pt idx="75">
                  <c:v>28.271739130434781</c:v>
                </c:pt>
                <c:pt idx="76">
                  <c:v>23.667572463768117</c:v>
                </c:pt>
                <c:pt idx="77">
                  <c:v>39.854166666666664</c:v>
                </c:pt>
                <c:pt idx="78">
                  <c:v>26.990942028985508</c:v>
                </c:pt>
                <c:pt idx="79">
                  <c:v>20.52355072463768</c:v>
                </c:pt>
                <c:pt idx="80">
                  <c:v>28.771739130434781</c:v>
                </c:pt>
                <c:pt idx="81">
                  <c:v>25.626811594202898</c:v>
                </c:pt>
                <c:pt idx="82">
                  <c:v>39.058876811594203</c:v>
                </c:pt>
                <c:pt idx="83">
                  <c:v>23.971014492753625</c:v>
                </c:pt>
                <c:pt idx="84">
                  <c:v>33.471920289855071</c:v>
                </c:pt>
                <c:pt idx="85">
                  <c:v>38.549818840579711</c:v>
                </c:pt>
                <c:pt idx="86">
                  <c:v>24.465579710144926</c:v>
                </c:pt>
                <c:pt idx="87">
                  <c:v>28.305253623188406</c:v>
                </c:pt>
                <c:pt idx="88">
                  <c:v>40.181159420289852</c:v>
                </c:pt>
                <c:pt idx="89">
                  <c:v>25.625905797101449</c:v>
                </c:pt>
                <c:pt idx="90">
                  <c:v>32.76539855072464</c:v>
                </c:pt>
                <c:pt idx="91">
                  <c:v>33.391304347826086</c:v>
                </c:pt>
                <c:pt idx="92">
                  <c:v>24.296195652173914</c:v>
                </c:pt>
                <c:pt idx="93">
                  <c:v>21.421195652173914</c:v>
                </c:pt>
                <c:pt idx="94">
                  <c:v>32.380434782608695</c:v>
                </c:pt>
                <c:pt idx="95">
                  <c:v>21.942934782608695</c:v>
                </c:pt>
                <c:pt idx="96">
                  <c:v>32.424818840579711</c:v>
                </c:pt>
                <c:pt idx="97">
                  <c:v>33.622282608695649</c:v>
                </c:pt>
                <c:pt idx="98">
                  <c:v>24.317934782608695</c:v>
                </c:pt>
                <c:pt idx="99">
                  <c:v>27.755434782608695</c:v>
                </c:pt>
                <c:pt idx="100">
                  <c:v>27.313405797101449</c:v>
                </c:pt>
                <c:pt idx="101">
                  <c:v>22.035326086956523</c:v>
                </c:pt>
                <c:pt idx="102">
                  <c:v>32.775362318840578</c:v>
                </c:pt>
                <c:pt idx="103">
                  <c:v>20.608695652173914</c:v>
                </c:pt>
                <c:pt idx="104">
                  <c:v>28.861413043478262</c:v>
                </c:pt>
                <c:pt idx="105">
                  <c:v>25.965579710144926</c:v>
                </c:pt>
                <c:pt idx="106">
                  <c:v>31.596920289855074</c:v>
                </c:pt>
                <c:pt idx="107">
                  <c:v>24.788043478260871</c:v>
                </c:pt>
                <c:pt idx="108">
                  <c:v>24.765398550724637</c:v>
                </c:pt>
                <c:pt idx="109">
                  <c:v>18.150362318840578</c:v>
                </c:pt>
                <c:pt idx="110">
                  <c:v>39.868659420289852</c:v>
                </c:pt>
                <c:pt idx="111">
                  <c:v>33.10144927536232</c:v>
                </c:pt>
                <c:pt idx="112">
                  <c:v>35.793478260869563</c:v>
                </c:pt>
                <c:pt idx="113">
                  <c:v>22.928442028985508</c:v>
                </c:pt>
                <c:pt idx="114">
                  <c:v>27.901268115942027</c:v>
                </c:pt>
                <c:pt idx="115">
                  <c:v>35.720108695652172</c:v>
                </c:pt>
                <c:pt idx="116">
                  <c:v>22.242753623188406</c:v>
                </c:pt>
              </c:numCache>
            </c:numRef>
          </c:val>
          <c:extLst>
            <c:ext xmlns:c16="http://schemas.microsoft.com/office/drawing/2014/chart" uri="{C3380CC4-5D6E-409C-BE32-E72D297353CC}">
              <c16:uniqueId val="{00000000-87BB-46E5-AF3D-94E2DCF90756}"/>
            </c:ext>
          </c:extLst>
        </c:ser>
        <c:dLbls>
          <c:showLegendKey val="0"/>
          <c:showVal val="0"/>
          <c:showCatName val="0"/>
          <c:showSerName val="0"/>
          <c:showPercent val="0"/>
          <c:showBubbleSize val="0"/>
        </c:dLbls>
        <c:gapWidth val="164"/>
        <c:overlap val="-22"/>
        <c:axId val="359914576"/>
        <c:axId val="359911832"/>
      </c:barChart>
      <c:catAx>
        <c:axId val="35991457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59911832"/>
        <c:crosses val="autoZero"/>
        <c:auto val="1"/>
        <c:lblAlgn val="ctr"/>
        <c:lblOffset val="100"/>
        <c:tickLblSkip val="10"/>
        <c:noMultiLvlLbl val="0"/>
      </c:catAx>
      <c:valAx>
        <c:axId val="3599118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59914576"/>
        <c:crosses val="autoZero"/>
        <c:crossBetween val="between"/>
      </c:valAx>
      <c:spPr>
        <a:noFill/>
        <a:ln>
          <a:noFill/>
        </a:ln>
        <a:effectLst/>
      </c:spPr>
    </c:plotArea>
    <c:plotVisOnly val="1"/>
    <c:dispBlanksAs val="gap"/>
    <c:showDLblsOverMax val="0"/>
  </c:chart>
  <c:spPr>
    <a:noFill/>
    <a:ln>
      <a:solidFill>
        <a:schemeClr val="tx2"/>
      </a:solidFill>
    </a:ln>
    <a:effectLst/>
  </c:spPr>
  <c:txPr>
    <a:bodyPr/>
    <a:lstStyle/>
    <a:p>
      <a:pPr>
        <a:defRPr/>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1FEE63-A9AC-6641-8511-BB7A131C9DD5}" type="datetimeFigureOut">
              <a:rPr lang="en-US" smtClean="0"/>
              <a:t>11/15/2018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57E06-6D32-F440-8120-F9ADDEB219AF}" type="slidenum">
              <a:rPr lang="en-US" smtClean="0"/>
              <a:t>‹#›</a:t>
            </a:fld>
            <a:endParaRPr lang="en-US"/>
          </a:p>
        </p:txBody>
      </p:sp>
    </p:spTree>
    <p:extLst>
      <p:ext uri="{BB962C8B-B14F-4D97-AF65-F5344CB8AC3E}">
        <p14:creationId xmlns:p14="http://schemas.microsoft.com/office/powerpoint/2010/main" val="61235319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900" kern="1200" dirty="0">
                <a:solidFill>
                  <a:schemeClr val="tx1"/>
                </a:solidFill>
                <a:effectLst/>
                <a:latin typeface="+mn-lt"/>
                <a:ea typeface="+mn-ea"/>
                <a:cs typeface="+mn-cs"/>
              </a:rPr>
              <a:t>Milyen közel vagyunk az 1.5 fokhoz?.</a:t>
            </a:r>
            <a:r>
              <a:rPr lang="hu-HU" sz="900" kern="1200" baseline="0" dirty="0">
                <a:solidFill>
                  <a:schemeClr val="tx1"/>
                </a:solidFill>
                <a:effectLst/>
                <a:latin typeface="+mn-lt"/>
                <a:ea typeface="+mn-ea"/>
                <a:cs typeface="+mn-cs"/>
              </a:rPr>
              <a:t> 2017-ben elértük az 1 fokot. </a:t>
            </a:r>
          </a:p>
          <a:p>
            <a:r>
              <a:rPr lang="hu-HU" sz="900" kern="1200" dirty="0">
                <a:solidFill>
                  <a:schemeClr val="tx1"/>
                </a:solidFill>
                <a:effectLst/>
                <a:latin typeface="+mn-lt"/>
                <a:ea typeface="+mn-ea"/>
                <a:cs typeface="+mn-cs"/>
              </a:rPr>
              <a:t>H</a:t>
            </a:r>
            <a:r>
              <a:rPr lang="en-US" sz="900" kern="1200" dirty="0" err="1">
                <a:solidFill>
                  <a:schemeClr val="tx1"/>
                </a:solidFill>
                <a:effectLst/>
                <a:latin typeface="+mn-lt"/>
                <a:ea typeface="+mn-ea"/>
                <a:cs typeface="+mn-cs"/>
              </a:rPr>
              <a:t>uman</a:t>
            </a:r>
            <a:r>
              <a:rPr lang="en-US" sz="900" kern="1200" dirty="0">
                <a:solidFill>
                  <a:schemeClr val="tx1"/>
                </a:solidFill>
                <a:effectLst/>
                <a:latin typeface="+mn-lt"/>
                <a:ea typeface="+mn-ea"/>
                <a:cs typeface="+mn-cs"/>
              </a:rPr>
              <a:t>-induced warming reached approximately 1°C above pre-industrial levels in 2017. At the present rate, global temperatures would reach 1.5°C around 2040.</a:t>
            </a:r>
          </a:p>
          <a:p>
            <a:r>
              <a:rPr lang="en-US" sz="900" kern="1200" dirty="0">
                <a:solidFill>
                  <a:schemeClr val="tx1"/>
                </a:solidFill>
                <a:effectLst/>
                <a:latin typeface="+mn-lt"/>
                <a:ea typeface="+mn-ea"/>
                <a:cs typeface="+mn-cs"/>
              </a:rPr>
              <a:t>Stylized 1.5°C pathway shown here involves emission reductions beginning immediately, and CO</a:t>
            </a:r>
            <a:r>
              <a:rPr lang="hu-HU" sz="900" kern="1200" dirty="0">
                <a:solidFill>
                  <a:schemeClr val="tx1"/>
                </a:solidFill>
                <a:effectLst/>
                <a:latin typeface="+mn-lt"/>
                <a:ea typeface="+mn-ea"/>
                <a:cs typeface="+mn-cs"/>
              </a:rPr>
              <a:t> </a:t>
            </a:r>
            <a:r>
              <a:rPr lang="en-US" sz="900" kern="1200" dirty="0">
                <a:solidFill>
                  <a:schemeClr val="tx1"/>
                </a:solidFill>
                <a:effectLst/>
                <a:latin typeface="+mn-lt"/>
                <a:ea typeface="+mn-ea"/>
                <a:cs typeface="+mn-cs"/>
              </a:rPr>
              <a:t>emissions</a:t>
            </a:r>
            <a:r>
              <a:rPr lang="hu-HU" sz="900" kern="1200" dirty="0">
                <a:solidFill>
                  <a:schemeClr val="tx1"/>
                </a:solidFill>
                <a:effectLst/>
                <a:latin typeface="+mn-lt"/>
                <a:ea typeface="+mn-ea"/>
                <a:cs typeface="+mn-cs"/>
              </a:rPr>
              <a:t> </a:t>
            </a:r>
            <a:r>
              <a:rPr lang="en-US" sz="900" kern="1200" dirty="0">
                <a:solidFill>
                  <a:schemeClr val="tx1"/>
                </a:solidFill>
                <a:effectLst/>
                <a:latin typeface="+mn-lt"/>
                <a:ea typeface="+mn-ea"/>
                <a:cs typeface="+mn-cs"/>
              </a:rPr>
              <a:t>reaching zero by 2055.</a:t>
            </a:r>
          </a:p>
          <a:p>
            <a:endParaRPr lang="hu-HU" dirty="0"/>
          </a:p>
        </p:txBody>
      </p:sp>
      <p:sp>
        <p:nvSpPr>
          <p:cNvPr id="4" name="Dia számának helye 3"/>
          <p:cNvSpPr>
            <a:spLocks noGrp="1"/>
          </p:cNvSpPr>
          <p:nvPr>
            <p:ph type="sldNum" sz="quarter" idx="10"/>
          </p:nvPr>
        </p:nvSpPr>
        <p:spPr/>
        <p:txBody>
          <a:bodyPr/>
          <a:lstStyle/>
          <a:p>
            <a:fld id="{AF057E06-6D32-F440-8120-F9ADDEB219AF}" type="slidenum">
              <a:rPr lang="en-US" smtClean="0"/>
              <a:t>3</a:t>
            </a:fld>
            <a:endParaRPr lang="en-US"/>
          </a:p>
        </p:txBody>
      </p:sp>
    </p:spTree>
    <p:extLst>
      <p:ext uri="{BB962C8B-B14F-4D97-AF65-F5344CB8AC3E}">
        <p14:creationId xmlns:p14="http://schemas.microsoft.com/office/powerpoint/2010/main" val="1051777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dirty="0"/>
              <a:t>A csapadék térben és időben nagyon változékony, így az éghajlatváltozás hatására bekövetkező egyirányú változásokat nehezebb kimutatni, mint a hőmérséklet esetén. Míg Észak- és Nyugat-Európában a melegedési tendenciával együtt több csapadék hullik, addig nálunk, a Földközi-tenger térségéhez hasonlóan, éves szinten valamivel kevesebb.</a:t>
            </a:r>
          </a:p>
          <a:p>
            <a:r>
              <a:rPr lang="hu-HU" altLang="hu-HU" dirty="0"/>
              <a:t>Kevesebb napon hullik csapadék a mérések szerint. A csapadékos napok (napi összeg &gt; 1 mm) száma összességében csökkent 1901 óta, országos átlagban 17 nappal </a:t>
            </a:r>
          </a:p>
          <a:p>
            <a:endParaRPr lang="hu-HU" altLang="hu-HU" dirty="0"/>
          </a:p>
        </p:txBody>
      </p:sp>
      <p:sp>
        <p:nvSpPr>
          <p:cNvPr id="14643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fld id="{B8985903-6F55-4B8D-89CE-A0A745D3C13A}" type="slidenum">
              <a:rPr lang="hu-HU" altLang="hu-HU" smtClean="0">
                <a:latin typeface="Calibri" panose="020F0502020204030204" pitchFamily="34" charset="0"/>
              </a:rPr>
              <a:pPr/>
              <a:t>12</a:t>
            </a:fld>
            <a:endParaRPr lang="hu-HU" altLang="hu-HU">
              <a:latin typeface="Calibri" panose="020F0502020204030204" pitchFamily="34" charset="0"/>
            </a:endParaRPr>
          </a:p>
        </p:txBody>
      </p:sp>
    </p:spTree>
    <p:extLst>
      <p:ext uri="{BB962C8B-B14F-4D97-AF65-F5344CB8AC3E}">
        <p14:creationId xmlns:p14="http://schemas.microsoft.com/office/powerpoint/2010/main" val="2318254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dirty="0"/>
          </a:p>
        </p:txBody>
      </p:sp>
      <p:sp>
        <p:nvSpPr>
          <p:cNvPr id="14848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fld id="{7ED6A5E3-767A-41CB-9C37-0202CD7A4E9F}" type="slidenum">
              <a:rPr lang="hu-HU" altLang="hu-HU" smtClean="0">
                <a:latin typeface="Calibri" panose="020F0502020204030204" pitchFamily="34" charset="0"/>
              </a:rPr>
              <a:pPr/>
              <a:t>13</a:t>
            </a:fld>
            <a:endParaRPr lang="hu-HU" altLang="hu-HU">
              <a:latin typeface="Calibri" panose="020F0502020204030204" pitchFamily="34" charset="0"/>
            </a:endParaRPr>
          </a:p>
        </p:txBody>
      </p:sp>
    </p:spTree>
    <p:extLst>
      <p:ext uri="{BB962C8B-B14F-4D97-AF65-F5344CB8AC3E}">
        <p14:creationId xmlns:p14="http://schemas.microsoft.com/office/powerpoint/2010/main" val="2643355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b="1" dirty="0"/>
              <a:t>Rekord alacsony vízállás a Dunán- 71 éves rekord dőlt meg Budapestnél.</a:t>
            </a:r>
            <a:endParaRPr lang="hu-HU" dirty="0"/>
          </a:p>
          <a:p>
            <a:r>
              <a:rPr lang="hu-HU" dirty="0"/>
              <a:t>Az augusztus óta tartó csapadékszegény időjárás következtében a Duna vízállása a magyarországi szakaszon ismét az eddig mért legkisebb értékek közelében vagy alatta alakul a vízmércéken. Az előrejelzések alapján a hét vége előtt nem várható jelentősebb mennyiségű csapadék a Duna külföldi vízgyűjtőin, ezért további apadásra számítunk.</a:t>
            </a:r>
          </a:p>
          <a:p>
            <a:r>
              <a:rPr lang="hu-HU" dirty="0"/>
              <a:t>2018.10.16. délelőtt 10 órakor Budapestnél 49 cm volt a vízállás, ez pedig 2 centiméterrel alacsonyabb, mint a valaha mért legkisebb vízszint 1947. november 6-án. Egy 71 éves rekord dőlt meg. Ezt követően 2018.10.18-án reggel 41 cm-el “tetőzött” az apadás. 10 cm-el dőlt meg a 71 éves rekord.</a:t>
            </a:r>
          </a:p>
          <a:p>
            <a:endParaRPr lang="hu-HU" dirty="0"/>
          </a:p>
        </p:txBody>
      </p:sp>
      <p:sp>
        <p:nvSpPr>
          <p:cNvPr id="4" name="Dia számának helye 3"/>
          <p:cNvSpPr>
            <a:spLocks noGrp="1"/>
          </p:cNvSpPr>
          <p:nvPr>
            <p:ph type="sldNum" sz="quarter" idx="10"/>
          </p:nvPr>
        </p:nvSpPr>
        <p:spPr/>
        <p:txBody>
          <a:bodyPr/>
          <a:lstStyle/>
          <a:p>
            <a:fld id="{AF057E06-6D32-F440-8120-F9ADDEB219AF}" type="slidenum">
              <a:rPr lang="en-US" smtClean="0"/>
              <a:t>14</a:t>
            </a:fld>
            <a:endParaRPr lang="en-US"/>
          </a:p>
        </p:txBody>
      </p:sp>
    </p:spTree>
    <p:extLst>
      <p:ext uri="{BB962C8B-B14F-4D97-AF65-F5344CB8AC3E}">
        <p14:creationId xmlns:p14="http://schemas.microsoft.com/office/powerpoint/2010/main" val="409771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indent="0" algn="just">
              <a:buNone/>
              <a:defRPr/>
            </a:pPr>
            <a:r>
              <a:rPr lang="hu-HU" altLang="sl-SI" sz="900" dirty="0">
                <a:ea typeface="Arimo" panose="020B0604020202020204" pitchFamily="34" charset="0"/>
                <a:cs typeface="Arimo" panose="020B0604020202020204" pitchFamily="34" charset="0"/>
              </a:rPr>
              <a:t>Az aszály helyzetek válságkezelése (Stratégia) javulása, valamint jobb együttműködés a nemzeti és regionális szinten a Duna régióban működő operatív szolgálatok és döntéshozó hatóságok között</a:t>
            </a:r>
          </a:p>
          <a:p>
            <a:pPr marL="0" indent="0" algn="just">
              <a:buNone/>
              <a:defRPr/>
            </a:pPr>
            <a:endParaRPr lang="hu-HU" altLang="sl-SI" sz="900" dirty="0">
              <a:ea typeface="Arimo" panose="020B0604020202020204" pitchFamily="34" charset="0"/>
              <a:cs typeface="Arimo" panose="020B0604020202020204" pitchFamily="34" charset="0"/>
            </a:endParaRPr>
          </a:p>
          <a:p>
            <a:pPr marL="160731" indent="-160731">
              <a:spcBef>
                <a:spcPct val="20000"/>
              </a:spcBef>
              <a:buFont typeface="Wingdings" panose="05000000000000000000" pitchFamily="2" charset="2"/>
              <a:buChar char="Ø"/>
              <a:defRPr/>
            </a:pPr>
            <a:r>
              <a:rPr lang="hu-HU" altLang="sl-SI" sz="900" dirty="0"/>
              <a:t>Aszály Felhasználói Szolgáltatások</a:t>
            </a:r>
          </a:p>
          <a:p>
            <a:pPr marL="160731" indent="-160731">
              <a:spcBef>
                <a:spcPct val="20000"/>
              </a:spcBef>
              <a:buFont typeface="Wingdings" panose="05000000000000000000" pitchFamily="2" charset="2"/>
              <a:buChar char="Ø"/>
              <a:defRPr/>
            </a:pPr>
            <a:r>
              <a:rPr lang="hu-HU" altLang="sl-SI" sz="900" dirty="0"/>
              <a:t>A szárazság kockázatának módszertana és </a:t>
            </a:r>
            <a:br>
              <a:rPr lang="hu-HU" altLang="sl-SI" sz="900" dirty="0"/>
            </a:br>
            <a:r>
              <a:rPr lang="hu-HU" altLang="sl-SI" sz="900" dirty="0"/>
              <a:t>a szárazság hatásának felmérése, előrejelzése</a:t>
            </a:r>
          </a:p>
          <a:p>
            <a:pPr marL="160731" indent="-160731">
              <a:spcBef>
                <a:spcPct val="20000"/>
              </a:spcBef>
              <a:buFont typeface="Wingdings" panose="05000000000000000000" pitchFamily="2" charset="2"/>
              <a:buChar char="Ø"/>
              <a:defRPr/>
            </a:pPr>
            <a:r>
              <a:rPr lang="hu-HU" altLang="sl-SI" sz="900" dirty="0"/>
              <a:t>Minta projektek</a:t>
            </a:r>
          </a:p>
          <a:p>
            <a:pPr marL="160731" indent="-160731">
              <a:spcBef>
                <a:spcPct val="20000"/>
              </a:spcBef>
              <a:buFont typeface="Wingdings" panose="05000000000000000000" pitchFamily="2" charset="2"/>
              <a:buChar char="Ø"/>
              <a:defRPr/>
            </a:pPr>
            <a:r>
              <a:rPr lang="hu-HU" altLang="sl-SI" sz="900" dirty="0"/>
              <a:t>Regionális és nemzeti kapacitásfejlesztés</a:t>
            </a:r>
          </a:p>
          <a:p>
            <a:endParaRPr lang="hu-HU" dirty="0"/>
          </a:p>
          <a:p>
            <a:r>
              <a:rPr lang="en-US" dirty="0"/>
              <a:t>Information about SWI</a:t>
            </a:r>
          </a:p>
          <a:p>
            <a:r>
              <a:rPr lang="en-US" dirty="0"/>
              <a:t>SWI daily images provide daily information about the moisture conditions in different soil depths. The SWI data used for the </a:t>
            </a:r>
            <a:r>
              <a:rPr lang="en-US" dirty="0" err="1"/>
              <a:t>DriDanube</a:t>
            </a:r>
            <a:r>
              <a:rPr lang="en-US" dirty="0"/>
              <a:t> Drought User Service represents a soil depth of around 0-40 cm. The SWI anomaly is the difference between the SWI of a certain day and the long term mean of the same day, also called climatology. It can be used as a measure to describe the water deficit in the soil. The long term mean used for calculating the anomalies represents the years 2007 - 2016. The product has a daily temporal resolution and a spatial resolution of 12.5 km and 1 km.</a:t>
            </a:r>
          </a:p>
          <a:p>
            <a:endParaRPr lang="hu-HU" dirty="0"/>
          </a:p>
        </p:txBody>
      </p:sp>
      <p:sp>
        <p:nvSpPr>
          <p:cNvPr id="4" name="Dia számának helye 3"/>
          <p:cNvSpPr>
            <a:spLocks noGrp="1"/>
          </p:cNvSpPr>
          <p:nvPr>
            <p:ph type="sldNum" sz="quarter" idx="10"/>
          </p:nvPr>
        </p:nvSpPr>
        <p:spPr/>
        <p:txBody>
          <a:bodyPr/>
          <a:lstStyle/>
          <a:p>
            <a:fld id="{8D0F3898-A0F5-4671-BBBA-F96A519C92ED}" type="slidenum">
              <a:rPr lang="hu-HU" smtClean="0"/>
              <a:t>15</a:t>
            </a:fld>
            <a:endParaRPr lang="hu-HU"/>
          </a:p>
        </p:txBody>
      </p:sp>
    </p:spTree>
    <p:extLst>
      <p:ext uri="{BB962C8B-B14F-4D97-AF65-F5344CB8AC3E}">
        <p14:creationId xmlns:p14="http://schemas.microsoft.com/office/powerpoint/2010/main" val="177040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Mswd</a:t>
            </a:r>
            <a:r>
              <a:rPr lang="hu-HU" dirty="0"/>
              <a:t> öntözési igény</a:t>
            </a:r>
          </a:p>
        </p:txBody>
      </p:sp>
      <p:sp>
        <p:nvSpPr>
          <p:cNvPr id="4" name="Dia számának helye 3"/>
          <p:cNvSpPr>
            <a:spLocks noGrp="1"/>
          </p:cNvSpPr>
          <p:nvPr>
            <p:ph type="sldNum" sz="quarter" idx="10"/>
          </p:nvPr>
        </p:nvSpPr>
        <p:spPr/>
        <p:txBody>
          <a:bodyPr/>
          <a:lstStyle/>
          <a:p>
            <a:fld id="{AF057E06-6D32-F440-8120-F9ADDEB219AF}" type="slidenum">
              <a:rPr lang="en-US" smtClean="0"/>
              <a:t>16</a:t>
            </a:fld>
            <a:endParaRPr lang="en-US"/>
          </a:p>
        </p:txBody>
      </p:sp>
    </p:spTree>
    <p:extLst>
      <p:ext uri="{BB962C8B-B14F-4D97-AF65-F5344CB8AC3E}">
        <p14:creationId xmlns:p14="http://schemas.microsoft.com/office/powerpoint/2010/main" val="3832630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indent="0" algn="ctr">
              <a:buNone/>
            </a:pPr>
            <a:r>
              <a:rPr lang="hu-HU" sz="900" i="1" dirty="0" err="1"/>
              <a:t>Palmer</a:t>
            </a:r>
            <a:r>
              <a:rPr lang="hu-HU" sz="900" dirty="0"/>
              <a:t> (1965) és a </a:t>
            </a:r>
            <a:r>
              <a:rPr lang="hu-HU" sz="900" i="1" dirty="0"/>
              <a:t>WMO</a:t>
            </a:r>
            <a:r>
              <a:rPr lang="hu-HU" sz="900" dirty="0"/>
              <a:t> (1986) definíciójának kombinációjaként </a:t>
            </a:r>
            <a:br>
              <a:rPr lang="hu-HU" sz="900" dirty="0">
                <a:solidFill>
                  <a:srgbClr val="FF0000"/>
                </a:solidFill>
              </a:rPr>
            </a:br>
            <a:r>
              <a:rPr lang="hu-HU" sz="900" dirty="0">
                <a:solidFill>
                  <a:srgbClr val="FF0000"/>
                </a:solidFill>
              </a:rPr>
              <a:t>az aszály a átlagos (szokásos) mértéket jelentősen és /vagy tartósan meghaladó vízhiány. </a:t>
            </a:r>
          </a:p>
          <a:p>
            <a:pPr>
              <a:buClr>
                <a:srgbClr val="183C92"/>
              </a:buClr>
              <a:buFont typeface="Wingdings" panose="05000000000000000000" pitchFamily="2" charset="2"/>
              <a:buChar char="q"/>
            </a:pPr>
            <a:r>
              <a:rPr lang="hu-HU" sz="900" dirty="0"/>
              <a:t>Megkülönböztetünk </a:t>
            </a:r>
            <a:r>
              <a:rPr lang="hu-HU" sz="900" b="1" dirty="0"/>
              <a:t>meteorológiai,</a:t>
            </a:r>
            <a:r>
              <a:rPr lang="hu-HU" sz="900" dirty="0"/>
              <a:t> </a:t>
            </a:r>
            <a:r>
              <a:rPr lang="hu-HU" sz="900" b="1" dirty="0"/>
              <a:t>mezőgazdasági</a:t>
            </a:r>
            <a:r>
              <a:rPr lang="hu-HU" sz="900" dirty="0"/>
              <a:t> és </a:t>
            </a:r>
            <a:r>
              <a:rPr lang="hu-HU" sz="900" b="1" dirty="0"/>
              <a:t>hidrológiai</a:t>
            </a:r>
            <a:r>
              <a:rPr lang="hu-HU" sz="900" dirty="0"/>
              <a:t> aszályt, melyek a vízhiány relatív mértékében, időtartamában, térbeli kiterjedésében és a lehetséges következmények jellegében térnek el. </a:t>
            </a:r>
          </a:p>
          <a:p>
            <a:pPr>
              <a:buClr>
                <a:srgbClr val="183C92"/>
              </a:buClr>
              <a:buFont typeface="Wingdings" panose="05000000000000000000" pitchFamily="2" charset="2"/>
              <a:buChar char="q"/>
            </a:pPr>
            <a:r>
              <a:rPr lang="hu-HU" sz="900" dirty="0"/>
              <a:t>Az aszály számszerűsítésére számos aszályindex létezik.</a:t>
            </a:r>
          </a:p>
          <a:p>
            <a:pPr>
              <a:buClr>
                <a:srgbClr val="183C92"/>
              </a:buClr>
              <a:buFont typeface="Wingdings" panose="05000000000000000000" pitchFamily="2" charset="2"/>
              <a:buChar char="q"/>
            </a:pPr>
            <a:r>
              <a:rPr lang="hu-HU" sz="900" dirty="0"/>
              <a:t>Nincs az egész világon egységes mérőszám, mert az aszályindexek különböző éghajlati területekre és eltérő felhasználási célokra készülnek. </a:t>
            </a:r>
          </a:p>
          <a:p>
            <a:pPr marL="0" marR="0" lvl="0" indent="0" algn="l" defTabSz="685800" rtl="0" eaLnBrk="1" fontAlgn="auto" latinLnBrk="0" hangingPunct="1">
              <a:lnSpc>
                <a:spcPct val="100000"/>
              </a:lnSpc>
              <a:spcBef>
                <a:spcPts val="0"/>
              </a:spcBef>
              <a:spcAft>
                <a:spcPts val="0"/>
              </a:spcAft>
              <a:buClr>
                <a:srgbClr val="183C92"/>
              </a:buClr>
              <a:buSzTx/>
              <a:buFont typeface="Wingdings" panose="05000000000000000000" pitchFamily="2" charset="2"/>
              <a:buChar char="q"/>
              <a:tabLst/>
              <a:defRPr/>
            </a:pPr>
            <a:r>
              <a:rPr lang="hu-HU" sz="900" dirty="0"/>
              <a:t>Nincs az egész világon egységes mérőszám, mert az aszályindexek különböző éghajlati területekre és eltérő felhasználási célokra készülnek. </a:t>
            </a:r>
            <a:endParaRPr lang="en-US" sz="900" dirty="0"/>
          </a:p>
          <a:p>
            <a:pPr>
              <a:buClr>
                <a:srgbClr val="183C92"/>
              </a:buClr>
              <a:buFont typeface="Wingdings" panose="05000000000000000000" pitchFamily="2" charset="2"/>
              <a:buChar char="q"/>
            </a:pPr>
            <a:endParaRPr lang="en-US" sz="900" dirty="0"/>
          </a:p>
          <a:p>
            <a:endParaRPr lang="hu-HU" dirty="0"/>
          </a:p>
        </p:txBody>
      </p:sp>
      <p:sp>
        <p:nvSpPr>
          <p:cNvPr id="4" name="Élőláb helye 3"/>
          <p:cNvSpPr>
            <a:spLocks noGrp="1"/>
          </p:cNvSpPr>
          <p:nvPr>
            <p:ph type="ftr" sz="quarter" idx="10"/>
          </p:nvPr>
        </p:nvSpPr>
        <p:spPr/>
        <p:txBody>
          <a:bodyPr/>
          <a:lstStyle/>
          <a:p>
            <a:r>
              <a:rPr lang="en-US"/>
              <a:t>Felfedezők napja 2018</a:t>
            </a:r>
          </a:p>
        </p:txBody>
      </p:sp>
      <p:sp>
        <p:nvSpPr>
          <p:cNvPr id="5" name="Dia számának helye 4"/>
          <p:cNvSpPr>
            <a:spLocks noGrp="1"/>
          </p:cNvSpPr>
          <p:nvPr>
            <p:ph type="sldNum" sz="quarter" idx="11"/>
          </p:nvPr>
        </p:nvSpPr>
        <p:spPr/>
        <p:txBody>
          <a:bodyPr/>
          <a:lstStyle/>
          <a:p>
            <a:fld id="{7A1DED74-7F25-47E2-AC66-AD0D5CB29724}" type="slidenum">
              <a:rPr lang="en-US" smtClean="0"/>
              <a:pPr/>
              <a:t>17</a:t>
            </a:fld>
            <a:endParaRPr lang="en-US"/>
          </a:p>
        </p:txBody>
      </p:sp>
    </p:spTree>
    <p:extLst>
      <p:ext uri="{BB962C8B-B14F-4D97-AF65-F5344CB8AC3E}">
        <p14:creationId xmlns:p14="http://schemas.microsoft.com/office/powerpoint/2010/main" val="4135221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CDB41CFF-5E81-4F50-B475-103B8206E05B}" type="slidenum">
              <a:rPr lang="hu-HU" smtClean="0"/>
              <a:t>20</a:t>
            </a:fld>
            <a:endParaRPr lang="hu-HU"/>
          </a:p>
        </p:txBody>
      </p:sp>
    </p:spTree>
    <p:extLst>
      <p:ext uri="{BB962C8B-B14F-4D97-AF65-F5344CB8AC3E}">
        <p14:creationId xmlns:p14="http://schemas.microsoft.com/office/powerpoint/2010/main" val="1366779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CDB41CFF-5E81-4F50-B475-103B8206E05B}" type="slidenum">
              <a:rPr lang="hu-HU" smtClean="0"/>
              <a:t>21</a:t>
            </a:fld>
            <a:endParaRPr lang="hu-HU"/>
          </a:p>
        </p:txBody>
      </p:sp>
    </p:spTree>
    <p:extLst>
      <p:ext uri="{BB962C8B-B14F-4D97-AF65-F5344CB8AC3E}">
        <p14:creationId xmlns:p14="http://schemas.microsoft.com/office/powerpoint/2010/main" val="2578190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CDB41CFF-5E81-4F50-B475-103B8206E05B}" type="slidenum">
              <a:rPr lang="hu-HU" smtClean="0"/>
              <a:t>22</a:t>
            </a:fld>
            <a:endParaRPr lang="hu-HU"/>
          </a:p>
        </p:txBody>
      </p:sp>
    </p:spTree>
    <p:extLst>
      <p:ext uri="{BB962C8B-B14F-4D97-AF65-F5344CB8AC3E}">
        <p14:creationId xmlns:p14="http://schemas.microsoft.com/office/powerpoint/2010/main" val="2132892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CDB41CFF-5E81-4F50-B475-103B8206E05B}" type="slidenum">
              <a:rPr lang="hu-HU" smtClean="0"/>
              <a:t>23</a:t>
            </a:fld>
            <a:endParaRPr lang="hu-HU"/>
          </a:p>
        </p:txBody>
      </p:sp>
    </p:spTree>
    <p:extLst>
      <p:ext uri="{BB962C8B-B14F-4D97-AF65-F5344CB8AC3E}">
        <p14:creationId xmlns:p14="http://schemas.microsoft.com/office/powerpoint/2010/main" val="3883828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hu-HU" sz="900" b="0" i="0" kern="1200" dirty="0">
                <a:solidFill>
                  <a:schemeClr val="tx1"/>
                </a:solidFill>
                <a:effectLst/>
                <a:latin typeface="+mn-lt"/>
                <a:ea typeface="+mn-ea"/>
                <a:cs typeface="+mn-cs"/>
              </a:rPr>
              <a:t> 1. Az RCP8.5 egy intenzíven növekvő üvegházgáz-kibocsátást feltételező forgatókönyv, ebben az esetben gyakorlatilag „minden úgy </a:t>
            </a:r>
            <a:br>
              <a:rPr lang="hu-HU" dirty="0"/>
            </a:br>
            <a:r>
              <a:rPr lang="hu-HU" sz="900" b="0" i="0" kern="1200" dirty="0">
                <a:solidFill>
                  <a:schemeClr val="tx1"/>
                </a:solidFill>
                <a:effectLst/>
                <a:latin typeface="+mn-lt"/>
                <a:ea typeface="+mn-ea"/>
                <a:cs typeface="+mn-cs"/>
              </a:rPr>
              <a:t>     megy továbbra is, ahogyan eddig”;</a:t>
            </a:r>
            <a:br>
              <a:rPr lang="hu-HU" dirty="0"/>
            </a:br>
            <a:r>
              <a:rPr lang="hu-HU" sz="900" b="0" i="0" kern="1200" dirty="0">
                <a:solidFill>
                  <a:schemeClr val="tx1"/>
                </a:solidFill>
                <a:effectLst/>
                <a:latin typeface="+mn-lt"/>
                <a:ea typeface="+mn-ea"/>
                <a:cs typeface="+mn-cs"/>
              </a:rPr>
              <a:t>  2-3. Az RCP4.5 és az RCP6.0 szcenáriókban a kibocsátás nem sokkal 2100 után adott szinten </a:t>
            </a:r>
            <a:r>
              <a:rPr lang="hu-HU" sz="900" b="0" i="0" kern="1200" dirty="0" err="1">
                <a:solidFill>
                  <a:schemeClr val="tx1"/>
                </a:solidFill>
                <a:effectLst/>
                <a:latin typeface="+mn-lt"/>
                <a:ea typeface="+mn-ea"/>
                <a:cs typeface="+mn-cs"/>
              </a:rPr>
              <a:t>stabilizálódik</a:t>
            </a:r>
            <a:r>
              <a:rPr lang="hu-HU" sz="900" b="0" i="0" kern="1200" dirty="0">
                <a:solidFill>
                  <a:schemeClr val="tx1"/>
                </a:solidFill>
                <a:effectLst/>
                <a:latin typeface="+mn-lt"/>
                <a:ea typeface="+mn-ea"/>
                <a:cs typeface="+mn-cs"/>
              </a:rPr>
              <a:t>;</a:t>
            </a:r>
            <a:br>
              <a:rPr lang="hu-HU" dirty="0"/>
            </a:br>
            <a:r>
              <a:rPr lang="hu-HU" sz="900" b="0" i="0" kern="1200" dirty="0">
                <a:solidFill>
                  <a:schemeClr val="tx1"/>
                </a:solidFill>
                <a:effectLst/>
                <a:latin typeface="+mn-lt"/>
                <a:ea typeface="+mn-ea"/>
                <a:cs typeface="+mn-cs"/>
              </a:rPr>
              <a:t>  4. Az RCP2.6 egy intenzív </a:t>
            </a:r>
            <a:r>
              <a:rPr lang="hu-HU" sz="900" b="0" i="0" kern="1200" dirty="0" err="1">
                <a:solidFill>
                  <a:schemeClr val="tx1"/>
                </a:solidFill>
                <a:effectLst/>
                <a:latin typeface="+mn-lt"/>
                <a:ea typeface="+mn-ea"/>
                <a:cs typeface="+mn-cs"/>
              </a:rPr>
              <a:t>mitigációs</a:t>
            </a:r>
            <a:r>
              <a:rPr lang="hu-HU" sz="900" b="0" i="0" kern="1200" dirty="0">
                <a:solidFill>
                  <a:schemeClr val="tx1"/>
                </a:solidFill>
                <a:effectLst/>
                <a:latin typeface="+mn-lt"/>
                <a:ea typeface="+mn-ea"/>
                <a:cs typeface="+mn-cs"/>
              </a:rPr>
              <a:t> szcenárió, melyben egy korai koncentrációcsúcs elérése után negatív kibocsátás következik be.</a:t>
            </a:r>
          </a:p>
          <a:p>
            <a:pPr marL="0" marR="0" lvl="0" indent="0" algn="l" defTabSz="685800" rtl="0" eaLnBrk="1" fontAlgn="auto" latinLnBrk="0" hangingPunct="1">
              <a:lnSpc>
                <a:spcPct val="100000"/>
              </a:lnSpc>
              <a:spcBef>
                <a:spcPts val="0"/>
              </a:spcBef>
              <a:spcAft>
                <a:spcPts val="0"/>
              </a:spcAft>
              <a:buClrTx/>
              <a:buSzTx/>
              <a:buFontTx/>
              <a:buNone/>
              <a:tabLst/>
              <a:defRPr/>
            </a:pPr>
            <a:endParaRPr lang="hu-HU"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hu-HU" sz="900" kern="1200" dirty="0">
                <a:solidFill>
                  <a:schemeClr val="tx1"/>
                </a:solidFill>
                <a:effectLst/>
                <a:latin typeface="+mn-lt"/>
                <a:ea typeface="+mn-ea"/>
                <a:cs typeface="+mn-cs"/>
              </a:rPr>
              <a:t>ábra: Globális felszíni átlaghőmérséklet-növekedés az 1870-től összegzett teljes antropogén szén-dioxid kibocsátás függvényében. Színes vonalak: különböző antropogén forgatókönyvekkel (sötétkék: erősen optimista, világoskék: optimista, sárga: közepes, piros: pesszimista) készített </a:t>
            </a:r>
            <a:r>
              <a:rPr lang="hu-HU" sz="900" kern="1200" dirty="0" err="1">
                <a:solidFill>
                  <a:schemeClr val="tx1"/>
                </a:solidFill>
                <a:effectLst/>
                <a:latin typeface="+mn-lt"/>
                <a:ea typeface="+mn-ea"/>
                <a:cs typeface="+mn-cs"/>
              </a:rPr>
              <a:t>modellszimulációk</a:t>
            </a:r>
            <a:r>
              <a:rPr lang="hu-HU" sz="900" kern="1200" dirty="0">
                <a:solidFill>
                  <a:schemeClr val="tx1"/>
                </a:solidFill>
                <a:effectLst/>
                <a:latin typeface="+mn-lt"/>
                <a:ea typeface="+mn-ea"/>
                <a:cs typeface="+mn-cs"/>
              </a:rPr>
              <a:t> átlaga. Színes pontok: dekád átlagok (például 2050-hez tartozó pont a 2040-2049-es átlagot mutatja). Narancssárga sáv az összes forgatókönyvvel készített modellkísérletek bizonytalansága. Fekete vastag vonal: múltra vonatkozó modellkísérletek eredménye. Fekete vékony vonal és szürke sáv: évente 1%-kal növelt szén-dioxid-koncentrációval készített </a:t>
            </a:r>
            <a:r>
              <a:rPr lang="hu-HU" sz="900" kern="1200" dirty="0" err="1">
                <a:solidFill>
                  <a:schemeClr val="tx1"/>
                </a:solidFill>
                <a:effectLst/>
                <a:latin typeface="+mn-lt"/>
                <a:ea typeface="+mn-ea"/>
                <a:cs typeface="+mn-cs"/>
              </a:rPr>
              <a:t>modellszimulációk</a:t>
            </a:r>
            <a:r>
              <a:rPr lang="hu-HU" sz="900" kern="1200" dirty="0">
                <a:solidFill>
                  <a:schemeClr val="tx1"/>
                </a:solidFill>
                <a:effectLst/>
                <a:latin typeface="+mn-lt"/>
                <a:ea typeface="+mn-ea"/>
                <a:cs typeface="+mn-cs"/>
              </a:rPr>
              <a:t> átlaga és bizonytalansága. </a:t>
            </a:r>
          </a:p>
          <a:p>
            <a:endParaRPr lang="hu-HU" dirty="0"/>
          </a:p>
        </p:txBody>
      </p:sp>
      <p:sp>
        <p:nvSpPr>
          <p:cNvPr id="4" name="Dia számának helye 3"/>
          <p:cNvSpPr>
            <a:spLocks noGrp="1"/>
          </p:cNvSpPr>
          <p:nvPr>
            <p:ph type="sldNum" sz="quarter" idx="10"/>
          </p:nvPr>
        </p:nvSpPr>
        <p:spPr/>
        <p:txBody>
          <a:bodyPr/>
          <a:lstStyle/>
          <a:p>
            <a:fld id="{AF057E06-6D32-F440-8120-F9ADDEB219AF}" type="slidenum">
              <a:rPr lang="en-US" smtClean="0"/>
              <a:t>4</a:t>
            </a:fld>
            <a:endParaRPr lang="en-US"/>
          </a:p>
        </p:txBody>
      </p:sp>
    </p:spTree>
    <p:extLst>
      <p:ext uri="{BB962C8B-B14F-4D97-AF65-F5344CB8AC3E}">
        <p14:creationId xmlns:p14="http://schemas.microsoft.com/office/powerpoint/2010/main" val="963663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CDB41CFF-5E81-4F50-B475-103B8206E05B}" type="slidenum">
              <a:rPr lang="hu-HU" smtClean="0"/>
              <a:t>24</a:t>
            </a:fld>
            <a:endParaRPr lang="hu-HU"/>
          </a:p>
        </p:txBody>
      </p:sp>
    </p:spTree>
    <p:extLst>
      <p:ext uri="{BB962C8B-B14F-4D97-AF65-F5344CB8AC3E}">
        <p14:creationId xmlns:p14="http://schemas.microsoft.com/office/powerpoint/2010/main" val="441272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CDB41CFF-5E81-4F50-B475-103B8206E05B}" type="slidenum">
              <a:rPr lang="hu-HU" smtClean="0"/>
              <a:t>25</a:t>
            </a:fld>
            <a:endParaRPr lang="hu-HU"/>
          </a:p>
        </p:txBody>
      </p:sp>
    </p:spTree>
    <p:extLst>
      <p:ext uri="{BB962C8B-B14F-4D97-AF65-F5344CB8AC3E}">
        <p14:creationId xmlns:p14="http://schemas.microsoft.com/office/powerpoint/2010/main" val="4227232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CDB41CFF-5E81-4F50-B475-103B8206E05B}" type="slidenum">
              <a:rPr lang="hu-HU" smtClean="0"/>
              <a:t>26</a:t>
            </a:fld>
            <a:endParaRPr lang="hu-HU"/>
          </a:p>
        </p:txBody>
      </p:sp>
    </p:spTree>
    <p:extLst>
      <p:ext uri="{BB962C8B-B14F-4D97-AF65-F5344CB8AC3E}">
        <p14:creationId xmlns:p14="http://schemas.microsoft.com/office/powerpoint/2010/main" val="200059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hu-HU" sz="900" kern="1200" dirty="0">
                <a:solidFill>
                  <a:schemeClr val="tx1"/>
                </a:solidFill>
                <a:effectLst/>
                <a:latin typeface="+mn-lt"/>
                <a:ea typeface="+mn-ea"/>
                <a:cs typeface="+mn-cs"/>
              </a:rPr>
              <a:t>A globális hőmérséklet-változás 1,5 </a:t>
            </a:r>
            <a:r>
              <a:rPr lang="hu-HU" sz="900" kern="1200" dirty="0" err="1">
                <a:solidFill>
                  <a:schemeClr val="tx1"/>
                </a:solidFill>
                <a:effectLst/>
                <a:latin typeface="+mn-lt"/>
                <a:ea typeface="+mn-ea"/>
                <a:cs typeface="+mn-cs"/>
              </a:rPr>
              <a:t>°C-on</a:t>
            </a:r>
            <a:r>
              <a:rPr lang="hu-HU" sz="900" kern="1200" dirty="0">
                <a:solidFill>
                  <a:schemeClr val="tx1"/>
                </a:solidFill>
                <a:effectLst/>
                <a:latin typeface="+mn-lt"/>
                <a:ea typeface="+mn-ea"/>
                <a:cs typeface="+mn-cs"/>
              </a:rPr>
              <a:t> tartása szemben a 2 </a:t>
            </a:r>
            <a:r>
              <a:rPr lang="hu-HU" sz="900" kern="1200" dirty="0" err="1">
                <a:solidFill>
                  <a:schemeClr val="tx1"/>
                </a:solidFill>
                <a:effectLst/>
                <a:latin typeface="+mn-lt"/>
                <a:ea typeface="+mn-ea"/>
                <a:cs typeface="+mn-cs"/>
              </a:rPr>
              <a:t>°C-os</a:t>
            </a:r>
            <a:r>
              <a:rPr lang="hu-HU" sz="900" kern="1200" dirty="0">
                <a:solidFill>
                  <a:schemeClr val="tx1"/>
                </a:solidFill>
                <a:effectLst/>
                <a:latin typeface="+mn-lt"/>
                <a:ea typeface="+mn-ea"/>
                <a:cs typeface="+mn-cs"/>
              </a:rPr>
              <a:t> változással számos területen (például </a:t>
            </a:r>
            <a:r>
              <a:rPr lang="hu-HU" sz="900" kern="1200" dirty="0" err="1">
                <a:solidFill>
                  <a:schemeClr val="tx1"/>
                </a:solidFill>
                <a:effectLst/>
                <a:latin typeface="+mn-lt"/>
                <a:ea typeface="+mn-ea"/>
                <a:cs typeface="+mn-cs"/>
              </a:rPr>
              <a:t>biodiverzitás</a:t>
            </a:r>
            <a:r>
              <a:rPr lang="hu-HU" sz="900" kern="1200" dirty="0">
                <a:solidFill>
                  <a:schemeClr val="tx1"/>
                </a:solidFill>
                <a:effectLst/>
                <a:latin typeface="+mn-lt"/>
                <a:ea typeface="+mn-ea"/>
                <a:cs typeface="+mn-cs"/>
              </a:rPr>
              <a:t>, egészségügy, élelmiszer- és vízbiztonság, gazdasági növekedés) kisebb kockázatot eredményez, emellett mérsékeltebb adaptációs (alkalmazkodási) lépéseket igényel. </a:t>
            </a:r>
          </a:p>
          <a:p>
            <a:endParaRPr lang="hu-HU" dirty="0"/>
          </a:p>
          <a:p>
            <a:pPr algn="just" eaLnBrk="1" hangingPunct="1"/>
            <a:r>
              <a:rPr lang="hu-HU" altLang="hu-HU" sz="1800" b="1" dirty="0"/>
              <a:t>Az éghajlatváltozás hatásainak döntő többsége a </a:t>
            </a:r>
            <a:r>
              <a:rPr lang="hu-HU" altLang="hu-HU" sz="1800" b="1" dirty="0">
                <a:solidFill>
                  <a:srgbClr val="FF0000"/>
                </a:solidFill>
              </a:rPr>
              <a:t>vízkörforgás</a:t>
            </a:r>
            <a:r>
              <a:rPr lang="hu-HU" altLang="hu-HU" sz="1800" b="1" dirty="0"/>
              <a:t>hoz kapcsolódóan jelenik meg</a:t>
            </a:r>
            <a:r>
              <a:rPr lang="hu-HU" altLang="hu-HU" sz="1800" dirty="0"/>
              <a:t>. </a:t>
            </a:r>
          </a:p>
          <a:p>
            <a:pPr algn="just" eaLnBrk="1" hangingPunct="1"/>
            <a:endParaRPr lang="hu-HU" altLang="hu-HU" sz="1800" dirty="0"/>
          </a:p>
          <a:p>
            <a:pPr algn="just" eaLnBrk="1" hangingPunct="1"/>
            <a:r>
              <a:rPr lang="hu-HU" altLang="hu-HU" sz="1800" dirty="0"/>
              <a:t>- A </a:t>
            </a:r>
            <a:r>
              <a:rPr lang="hu-HU" altLang="hu-HU" sz="1800" b="1" dirty="0"/>
              <a:t>csapadék</a:t>
            </a:r>
            <a:r>
              <a:rPr lang="hu-HU" altLang="hu-HU" sz="1800" dirty="0"/>
              <a:t> mennyiségében, gyakoriságában és intenzitásában hosszú távon tapasztalható </a:t>
            </a:r>
            <a:r>
              <a:rPr lang="hu-HU" altLang="hu-HU" sz="1800" b="1" dirty="0"/>
              <a:t>változások</a:t>
            </a:r>
          </a:p>
          <a:p>
            <a:pPr algn="just" eaLnBrk="1" hangingPunct="1"/>
            <a:r>
              <a:rPr lang="hu-HU" altLang="hu-HU" sz="1800" dirty="0"/>
              <a:t>- Az </a:t>
            </a:r>
            <a:r>
              <a:rPr lang="hu-HU" altLang="hu-HU" sz="1800" dirty="0">
                <a:solidFill>
                  <a:srgbClr val="FF0000"/>
                </a:solidFill>
              </a:rPr>
              <a:t>aszályok és árvizek </a:t>
            </a:r>
            <a:r>
              <a:rPr lang="hu-HU" altLang="hu-HU" sz="1800" dirty="0"/>
              <a:t>kockázatának növekedése</a:t>
            </a:r>
          </a:p>
          <a:p>
            <a:pPr lvl="1" algn="just" eaLnBrk="1" hangingPunct="1"/>
            <a:r>
              <a:rPr lang="hu-HU" altLang="hu-HU" sz="1800" dirty="0"/>
              <a:t>amelyek hatással vannak a </a:t>
            </a:r>
            <a:r>
              <a:rPr lang="hu-HU" altLang="hu-HU" sz="1800" b="1" dirty="0">
                <a:solidFill>
                  <a:srgbClr val="FF0000"/>
                </a:solidFill>
              </a:rPr>
              <a:t>mezőgazdaságra, az élelmiszer- és energiatermelésre, a felszín alatti vízkészletekre, az ökológiai rendszerek fenntarthatóságára, az infrastruktúra-fejlesztésre vagy a vízre támaszkodó termelő iparágakra</a:t>
            </a:r>
            <a:r>
              <a:rPr lang="hu-HU" altLang="hu-HU" sz="1800" b="1" dirty="0"/>
              <a:t>. </a:t>
            </a:r>
          </a:p>
          <a:p>
            <a:pPr algn="just" eaLnBrk="1" hangingPunct="1"/>
            <a:r>
              <a:rPr lang="hu-HU" altLang="hu-HU" sz="1800" dirty="0"/>
              <a:t>- A </a:t>
            </a:r>
            <a:r>
              <a:rPr lang="hu-HU" altLang="hu-HU" sz="1800" b="1" dirty="0">
                <a:solidFill>
                  <a:srgbClr val="FF0000"/>
                </a:solidFill>
              </a:rPr>
              <a:t>tengerszint növekedése </a:t>
            </a:r>
            <a:r>
              <a:rPr lang="hu-HU" altLang="hu-HU" sz="1800" dirty="0"/>
              <a:t>veszélyt jelent a tenger-parti közösségekre, városokra éppúgy, mint a tenger menti sérülékeny felszín alatti vizekre vagy az élelmiszertermelésre. </a:t>
            </a:r>
          </a:p>
          <a:p>
            <a:endParaRPr lang="hu-HU" dirty="0"/>
          </a:p>
          <a:p>
            <a:r>
              <a:rPr lang="hu-HU" dirty="0"/>
              <a:t>Emberi egészség:</a:t>
            </a:r>
          </a:p>
          <a:p>
            <a:pPr lvl="1">
              <a:lnSpc>
                <a:spcPct val="100000"/>
              </a:lnSpc>
              <a:spcBef>
                <a:spcPct val="20000"/>
              </a:spcBef>
            </a:pPr>
            <a:r>
              <a:rPr lang="hu-HU" altLang="hu-HU" sz="1800" dirty="0"/>
              <a:t>- </a:t>
            </a:r>
            <a:r>
              <a:rPr lang="hu-HU" altLang="hu-HU" sz="1800" dirty="0" err="1"/>
              <a:t>Hőstressz</a:t>
            </a:r>
            <a:r>
              <a:rPr lang="hu-HU" altLang="hu-HU" sz="1800" dirty="0"/>
              <a:t>, keringési betegségek</a:t>
            </a:r>
          </a:p>
          <a:p>
            <a:pPr lvl="1">
              <a:lnSpc>
                <a:spcPct val="100000"/>
              </a:lnSpc>
              <a:spcBef>
                <a:spcPct val="20000"/>
              </a:spcBef>
            </a:pPr>
            <a:r>
              <a:rPr lang="hu-HU" altLang="hu-HU" sz="1800" dirty="0"/>
              <a:t>- </a:t>
            </a:r>
            <a:r>
              <a:rPr lang="hu-HU" altLang="hu-HU" sz="1800" dirty="0" err="1"/>
              <a:t>Invazív</a:t>
            </a:r>
            <a:r>
              <a:rPr lang="hu-HU" altLang="hu-HU" sz="1800" dirty="0"/>
              <a:t> allergén fajok, hosszabb virágzási időszak </a:t>
            </a:r>
          </a:p>
          <a:p>
            <a:pPr lvl="1">
              <a:lnSpc>
                <a:spcPct val="100000"/>
              </a:lnSpc>
              <a:spcBef>
                <a:spcPct val="20000"/>
              </a:spcBef>
            </a:pPr>
            <a:r>
              <a:rPr lang="hu-HU" altLang="hu-HU" sz="1800" dirty="0"/>
              <a:t>- Intenzívebb és hosszabb </a:t>
            </a:r>
            <a:r>
              <a:rPr lang="hu-HU" altLang="hu-HU" sz="1800" dirty="0" err="1"/>
              <a:t>levegőszennyezettségi</a:t>
            </a:r>
            <a:r>
              <a:rPr lang="hu-HU" altLang="hu-HU" sz="1800" dirty="0"/>
              <a:t> epizódok </a:t>
            </a:r>
          </a:p>
          <a:p>
            <a:pPr lvl="1">
              <a:lnSpc>
                <a:spcPct val="100000"/>
              </a:lnSpc>
              <a:spcBef>
                <a:spcPct val="20000"/>
              </a:spcBef>
            </a:pPr>
            <a:r>
              <a:rPr lang="hu-HU" altLang="hu-HU" sz="1800" dirty="0"/>
              <a:t>- Hirtelen lehulló csapadékok veszélyeztetik az ivóvízbázisokat </a:t>
            </a:r>
          </a:p>
          <a:p>
            <a:pPr lvl="1">
              <a:lnSpc>
                <a:spcPct val="100000"/>
              </a:lnSpc>
              <a:spcBef>
                <a:spcPct val="20000"/>
              </a:spcBef>
            </a:pPr>
            <a:r>
              <a:rPr lang="hu-HU" altLang="hu-HU" sz="1800" dirty="0"/>
              <a:t>- Trópusi, szubtrópusi fertőző betegségek északabbra tolódása</a:t>
            </a:r>
          </a:p>
          <a:p>
            <a:pPr lvl="1">
              <a:lnSpc>
                <a:spcPct val="100000"/>
              </a:lnSpc>
              <a:spcBef>
                <a:spcPct val="20000"/>
              </a:spcBef>
            </a:pPr>
            <a:r>
              <a:rPr lang="hu-HU" altLang="hu-HU" sz="1800" dirty="0"/>
              <a:t>- Élelmiszer-biztonság és tárolás</a:t>
            </a:r>
          </a:p>
          <a:p>
            <a:endParaRPr lang="hu-HU" dirty="0"/>
          </a:p>
        </p:txBody>
      </p:sp>
      <p:sp>
        <p:nvSpPr>
          <p:cNvPr id="4" name="Dia számának helye 3"/>
          <p:cNvSpPr>
            <a:spLocks noGrp="1"/>
          </p:cNvSpPr>
          <p:nvPr>
            <p:ph type="sldNum" sz="quarter" idx="10"/>
          </p:nvPr>
        </p:nvSpPr>
        <p:spPr/>
        <p:txBody>
          <a:bodyPr/>
          <a:lstStyle/>
          <a:p>
            <a:fld id="{AF057E06-6D32-F440-8120-F9ADDEB219AF}" type="slidenum">
              <a:rPr lang="en-US" smtClean="0"/>
              <a:t>5</a:t>
            </a:fld>
            <a:endParaRPr lang="en-US"/>
          </a:p>
        </p:txBody>
      </p:sp>
    </p:spTree>
    <p:extLst>
      <p:ext uri="{BB962C8B-B14F-4D97-AF65-F5344CB8AC3E}">
        <p14:creationId xmlns:p14="http://schemas.microsoft.com/office/powerpoint/2010/main" val="3706235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900" kern="1200" dirty="0">
                <a:solidFill>
                  <a:schemeClr val="tx1"/>
                </a:solidFill>
                <a:effectLst/>
                <a:latin typeface="+mn-lt"/>
                <a:ea typeface="+mn-ea"/>
                <a:cs typeface="+mn-cs"/>
              </a:rPr>
              <a:t>Az éghajlati modellek jelentős különbségeket mutatnak a jelenlegi éghajlat, a 1,5 </a:t>
            </a:r>
            <a:r>
              <a:rPr lang="hu-HU" sz="900" kern="1200" dirty="0" err="1">
                <a:solidFill>
                  <a:schemeClr val="tx1"/>
                </a:solidFill>
                <a:effectLst/>
                <a:latin typeface="+mn-lt"/>
                <a:ea typeface="+mn-ea"/>
                <a:cs typeface="+mn-cs"/>
              </a:rPr>
              <a:t>°C-os</a:t>
            </a:r>
            <a:r>
              <a:rPr lang="hu-HU" sz="900" kern="1200" dirty="0">
                <a:solidFill>
                  <a:schemeClr val="tx1"/>
                </a:solidFill>
                <a:effectLst/>
                <a:latin typeface="+mn-lt"/>
                <a:ea typeface="+mn-ea"/>
                <a:cs typeface="+mn-cs"/>
              </a:rPr>
              <a:t>, valamint a 2 </a:t>
            </a:r>
            <a:r>
              <a:rPr lang="hu-HU" sz="900" kern="1200" dirty="0" err="1">
                <a:solidFill>
                  <a:schemeClr val="tx1"/>
                </a:solidFill>
                <a:effectLst/>
                <a:latin typeface="+mn-lt"/>
                <a:ea typeface="+mn-ea"/>
                <a:cs typeface="+mn-cs"/>
              </a:rPr>
              <a:t>°C-os</a:t>
            </a:r>
            <a:r>
              <a:rPr lang="hu-HU" sz="900" kern="1200" dirty="0">
                <a:solidFill>
                  <a:schemeClr val="tx1"/>
                </a:solidFill>
                <a:effectLst/>
                <a:latin typeface="+mn-lt"/>
                <a:ea typeface="+mn-ea"/>
                <a:cs typeface="+mn-cs"/>
              </a:rPr>
              <a:t> globális hőmérséklet-emelkedés esetén regionális skálán. A fokozottabb globális melegedés mind a szárazföldi, mind az óceáni területeken nagyobb átlaghőmérséklet-emelkedést, gyakoribb meleg hőmérsékleti szélsőségeket, számos régióban gyakoribb nagy csapadékokat, ugyanakkor az aszály és csapadékhiány nagyobb valószínűségű előfordulását eredményezheti.  </a:t>
            </a:r>
          </a:p>
          <a:p>
            <a:endParaRPr lang="hu-HU" sz="900" kern="1200" dirty="0">
              <a:solidFill>
                <a:schemeClr val="tx1"/>
              </a:solidFill>
              <a:effectLst/>
              <a:latin typeface="+mn-lt"/>
              <a:ea typeface="+mn-ea"/>
              <a:cs typeface="+mn-cs"/>
            </a:endParaRPr>
          </a:p>
          <a:p>
            <a:endParaRPr lang="hu-HU" sz="900" kern="1200" dirty="0">
              <a:solidFill>
                <a:schemeClr val="tx1"/>
              </a:solidFill>
              <a:effectLst/>
              <a:latin typeface="+mn-lt"/>
              <a:ea typeface="+mn-ea"/>
              <a:cs typeface="+mn-cs"/>
            </a:endParaRPr>
          </a:p>
          <a:p>
            <a:endParaRPr lang="en-US" sz="900" kern="1200" dirty="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AF057E06-6D32-F440-8120-F9ADDEB219AF}" type="slidenum">
              <a:rPr lang="en-US" smtClean="0"/>
              <a:t>6</a:t>
            </a:fld>
            <a:endParaRPr lang="en-US"/>
          </a:p>
        </p:txBody>
      </p:sp>
    </p:spTree>
    <p:extLst>
      <p:ext uri="{BB962C8B-B14F-4D97-AF65-F5344CB8AC3E}">
        <p14:creationId xmlns:p14="http://schemas.microsoft.com/office/powerpoint/2010/main" val="1959963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dirty="0"/>
              <a:t>https://www.munichre.com/topics-online/en/climate-change-and-natural-disasters/natural-disasters/2017-year-in-figures.html</a:t>
            </a:r>
          </a:p>
          <a:p>
            <a:endParaRPr lang="hu-HU" altLang="hu-HU" b="1" dirty="0"/>
          </a:p>
          <a:p>
            <a:r>
              <a:rPr lang="en-US" altLang="hu-HU" b="1" dirty="0"/>
              <a:t>Number of events </a:t>
            </a:r>
          </a:p>
          <a:p>
            <a:r>
              <a:rPr lang="en-US" altLang="hu-HU" dirty="0"/>
              <a:t>The 2017 distribution of loss events according to the principal peril groups of geophysical, meteorological, hydrological and climatological events showed a trend towards a greater number of floods. This type of hazard, which includes both river flooding and flash floods, accounted for 47% of loss events. The long-term average is around 40%. There were only minor changes in the other hazards, which comprised 50 earthquakes, 250 windstorms, 335 floods and 75 climatological events, such as wildfires, droughts and winter damage.</a:t>
            </a:r>
            <a:br>
              <a:rPr lang="en-US" altLang="hu-HU" dirty="0"/>
            </a:br>
            <a:r>
              <a:rPr lang="en-US" altLang="hu-HU" dirty="0"/>
              <a:t> </a:t>
            </a:r>
            <a:br>
              <a:rPr lang="en-US" altLang="hu-HU" dirty="0"/>
            </a:br>
            <a:r>
              <a:rPr lang="en-US" altLang="hu-HU" dirty="0"/>
              <a:t>The 710 events recorded as relevant means that 2017 will join the list of years with the highest number of natural disasters: the 600 mark has been exceeded only five times, all of them in the last six years. A total of 19 events fall into Category 4, for especially devastating disasters. Almost two thirds of all the natural disasters registered occurred in North America, the Caribbean, Central America or Asia. This was above the long-term average of 59%.</a:t>
            </a:r>
          </a:p>
        </p:txBody>
      </p:sp>
      <p:sp>
        <p:nvSpPr>
          <p:cNvPr id="12288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fld id="{C5BB6A63-A710-4775-B0EE-A6A9BC6C564D}" type="slidenum">
              <a:rPr lang="hu-HU" altLang="hu-HU" smtClean="0">
                <a:latin typeface="Calibri" panose="020F0502020204030204" pitchFamily="34" charset="0"/>
              </a:rPr>
              <a:pPr/>
              <a:t>7</a:t>
            </a:fld>
            <a:endParaRPr lang="hu-HU" altLang="hu-HU">
              <a:latin typeface="Calibri" panose="020F0502020204030204" pitchFamily="34" charset="0"/>
            </a:endParaRPr>
          </a:p>
        </p:txBody>
      </p:sp>
    </p:spTree>
    <p:extLst>
      <p:ext uri="{BB962C8B-B14F-4D97-AF65-F5344CB8AC3E}">
        <p14:creationId xmlns:p14="http://schemas.microsoft.com/office/powerpoint/2010/main" val="1222180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dirty="0"/>
              <a:t>Klímaszcenáriók adaptálása az  ivóvízigény előrejelzésére. A vízfogyasztások alapvetően befolyásolják a vízellátó rendszer működését, ami jelentős mértékben a víztestben lejátszódó kémiai, biológiai folyamatokat.</a:t>
            </a:r>
          </a:p>
          <a:p>
            <a:r>
              <a:rPr lang="hu-HU" dirty="0"/>
              <a:t>Klímaváltozási forgatókönyvek alapján jövőben várható hidrológiai állapotok definiálása, Duna- majd helyi léptékű modellvizsgálatok a megváltozott bemeneti paraméterek hatásának kimutatására.</a:t>
            </a:r>
          </a:p>
          <a:p>
            <a:endParaRPr lang="hu-HU" altLang="hu-HU" dirty="0"/>
          </a:p>
        </p:txBody>
      </p:sp>
      <p:sp>
        <p:nvSpPr>
          <p:cNvPr id="12493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fld id="{91B9B8C1-8950-4B30-88ED-B273AA449F18}" type="slidenum">
              <a:rPr lang="hu-HU" altLang="hu-HU" smtClean="0">
                <a:latin typeface="Calibri" panose="020F0502020204030204" pitchFamily="34" charset="0"/>
              </a:rPr>
              <a:pPr/>
              <a:t>8</a:t>
            </a:fld>
            <a:endParaRPr lang="hu-HU" altLang="hu-HU">
              <a:latin typeface="Calibri" panose="020F0502020204030204" pitchFamily="34" charset="0"/>
            </a:endParaRPr>
          </a:p>
        </p:txBody>
      </p:sp>
    </p:spTree>
    <p:extLst>
      <p:ext uri="{BB962C8B-B14F-4D97-AF65-F5344CB8AC3E}">
        <p14:creationId xmlns:p14="http://schemas.microsoft.com/office/powerpoint/2010/main" val="389612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dirty="0"/>
              <a:t>Mérési körülmények változása </a:t>
            </a:r>
            <a:r>
              <a:rPr lang="hu-HU" altLang="hu-HU" dirty="0">
                <a:cs typeface="Arial" panose="020B0604020202020204" pitchFamily="34" charset="0"/>
              </a:rPr>
              <a:t>→ törések az adatsorban</a:t>
            </a:r>
          </a:p>
          <a:p>
            <a:r>
              <a:rPr lang="hu-HU" altLang="hu-HU" dirty="0"/>
              <a:t>Mérési hiba összemérhető lehet az éghajlati adatsorokban rejlő tényleges változások nagyságával</a:t>
            </a:r>
          </a:p>
          <a:p>
            <a:r>
              <a:rPr lang="hu-HU" altLang="hu-HU" dirty="0"/>
              <a:t>Adatsorok pótlása, homogenizálása, ellenőrzése</a:t>
            </a:r>
          </a:p>
          <a:p>
            <a:endParaRPr lang="hu-HU" altLang="hu-HU" dirty="0"/>
          </a:p>
          <a:p>
            <a:r>
              <a:rPr lang="hu-HU" altLang="hu-HU" dirty="0"/>
              <a:t>Megbízható adatok származtatása olyan helyekre, ahol nem végeztek meteorológiai megfigyeléseket</a:t>
            </a:r>
          </a:p>
          <a:p>
            <a:r>
              <a:rPr lang="hu-HU" altLang="hu-HU" dirty="0"/>
              <a:t>Előfeltétele, hogy a számítások során figyelembe vegyük azokat a tényezőket, melyek hatással vannak az interpolálandó meteorológiai elemre</a:t>
            </a:r>
          </a:p>
          <a:p>
            <a:endParaRPr lang="hu-HU" altLang="hu-HU" dirty="0"/>
          </a:p>
        </p:txBody>
      </p:sp>
      <p:sp>
        <p:nvSpPr>
          <p:cNvPr id="12902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fld id="{6C7F1593-95D3-41C0-8C2A-5C691A00CCAD}" type="slidenum">
              <a:rPr lang="hu-HU" altLang="hu-HU" smtClean="0">
                <a:latin typeface="Calibri" panose="020F0502020204030204" pitchFamily="34" charset="0"/>
              </a:rPr>
              <a:pPr/>
              <a:t>9</a:t>
            </a:fld>
            <a:endParaRPr lang="hu-HU" altLang="hu-HU">
              <a:latin typeface="Calibri" panose="020F0502020204030204" pitchFamily="34" charset="0"/>
            </a:endParaRPr>
          </a:p>
        </p:txBody>
      </p:sp>
    </p:spTree>
    <p:extLst>
      <p:ext uri="{BB962C8B-B14F-4D97-AF65-F5344CB8AC3E}">
        <p14:creationId xmlns:p14="http://schemas.microsoft.com/office/powerpoint/2010/main" val="2383779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a:p>
        </p:txBody>
      </p:sp>
      <p:sp>
        <p:nvSpPr>
          <p:cNvPr id="13107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fld id="{AD19BA9C-3520-445F-9F4E-02E0451B9254}" type="slidenum">
              <a:rPr lang="hu-HU" altLang="hu-HU" smtClean="0">
                <a:latin typeface="Calibri" panose="020F0502020204030204" pitchFamily="34" charset="0"/>
              </a:rPr>
              <a:pPr/>
              <a:t>10</a:t>
            </a:fld>
            <a:endParaRPr lang="hu-HU" altLang="hu-HU">
              <a:latin typeface="Calibri" panose="020F0502020204030204" pitchFamily="34" charset="0"/>
            </a:endParaRPr>
          </a:p>
        </p:txBody>
      </p:sp>
    </p:spTree>
    <p:extLst>
      <p:ext uri="{BB962C8B-B14F-4D97-AF65-F5344CB8AC3E}">
        <p14:creationId xmlns:p14="http://schemas.microsoft.com/office/powerpoint/2010/main" val="333949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a:t>Az évszakos változásokat tekintve a nyarak hőmérséklete emelkedett leginkább, országos átlagban mintegy 1,9°C-kal. Az északkeleti régiók több mint 2,2°C-os, a kelet- és délalföldi területek, a szélesebb Dunamenti régió és a Mecsek környéke 2 °C‑t meghaladó mértékű melegedést mutatnak nyáron.</a:t>
            </a:r>
          </a:p>
          <a:p>
            <a:endParaRPr lang="hu-HU" altLang="hu-HU"/>
          </a:p>
          <a:p>
            <a:r>
              <a:rPr lang="hu-HU" altLang="hu-HU"/>
              <a:t>A höhullámos napok növekedése az ország középső és délalföldi régiókban kiterjedt területeken a két hetet is meghaladja. </a:t>
            </a:r>
          </a:p>
          <a:p>
            <a:endParaRPr lang="hu-HU" altLang="hu-HU"/>
          </a:p>
        </p:txBody>
      </p:sp>
      <p:sp>
        <p:nvSpPr>
          <p:cNvPr id="13517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fld id="{C7FD1EB6-DD10-434A-BA31-E2D871CA1355}" type="slidenum">
              <a:rPr lang="hu-HU" altLang="hu-HU" smtClean="0">
                <a:latin typeface="Calibri" panose="020F0502020204030204" pitchFamily="34" charset="0"/>
              </a:rPr>
              <a:pPr/>
              <a:t>11</a:t>
            </a:fld>
            <a:endParaRPr lang="hu-HU" altLang="hu-HU">
              <a:latin typeface="Calibri" panose="020F0502020204030204" pitchFamily="34" charset="0"/>
            </a:endParaRPr>
          </a:p>
        </p:txBody>
      </p:sp>
    </p:spTree>
    <p:extLst>
      <p:ext uri="{BB962C8B-B14F-4D97-AF65-F5344CB8AC3E}">
        <p14:creationId xmlns:p14="http://schemas.microsoft.com/office/powerpoint/2010/main" val="390485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ímdia">
    <p:spTree>
      <p:nvGrpSpPr>
        <p:cNvPr id="1" name=""/>
        <p:cNvGrpSpPr/>
        <p:nvPr/>
      </p:nvGrpSpPr>
      <p:grpSpPr>
        <a:xfrm>
          <a:off x="0" y="0"/>
          <a:ext cx="0" cy="0"/>
          <a:chOff x="0" y="0"/>
          <a:chExt cx="0" cy="0"/>
        </a:xfrm>
      </p:grpSpPr>
      <p:sp>
        <p:nvSpPr>
          <p:cNvPr id="9" name="Rectangle 8"/>
          <p:cNvSpPr/>
          <p:nvPr userDrawn="1"/>
        </p:nvSpPr>
        <p:spPr>
          <a:xfrm>
            <a:off x="3384550" y="0"/>
            <a:ext cx="5759450" cy="5143500"/>
          </a:xfrm>
          <a:prstGeom prst="rect">
            <a:avLst/>
          </a:prstGeom>
          <a:gradFill flip="none" rotWithShape="1">
            <a:gsLst>
              <a:gs pos="0">
                <a:schemeClr val="accent2"/>
              </a:gs>
              <a:gs pos="30000">
                <a:srgbClr val="1B5C93">
                  <a:alpha val="91765"/>
                </a:srgbClr>
              </a:gs>
              <a:gs pos="18000">
                <a:schemeClr val="tx2">
                  <a:alpha val="75000"/>
                  <a:lumMod val="100000"/>
                </a:schemeClr>
              </a:gs>
              <a:gs pos="54000">
                <a:srgbClr val="00386E"/>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779838" y="303213"/>
            <a:ext cx="4968875" cy="1963725"/>
          </a:xfrm>
        </p:spPr>
        <p:txBody>
          <a:bodyPr anchor="b" anchorCtr="0"/>
          <a:lstStyle>
            <a:lvl1pPr algn="l">
              <a:defRPr sz="3400" b="0" i="0" baseline="0">
                <a:solidFill>
                  <a:schemeClr val="bg1">
                    <a:lumMod val="95000"/>
                  </a:schemeClr>
                </a:solidFill>
              </a:defRPr>
            </a:lvl1pPr>
          </a:lstStyle>
          <a:p>
            <a:r>
              <a:rPr lang="en-US" dirty="0" err="1"/>
              <a:t>Ez</a:t>
            </a:r>
            <a:r>
              <a:rPr lang="en-US" dirty="0"/>
              <a:t> a </a:t>
            </a:r>
            <a:r>
              <a:rPr lang="en-US" dirty="0" err="1"/>
              <a:t>címsor</a:t>
            </a:r>
            <a:r>
              <a:rPr lang="en-US" dirty="0"/>
              <a:t> a </a:t>
            </a:r>
            <a:r>
              <a:rPr lang="en-US" dirty="0" err="1"/>
              <a:t>prezentáció</a:t>
            </a:r>
            <a:r>
              <a:rPr lang="en-US" dirty="0"/>
              <a:t> </a:t>
            </a:r>
            <a:r>
              <a:rPr lang="en-US" dirty="0" err="1"/>
              <a:t>címsorának</a:t>
            </a:r>
            <a:r>
              <a:rPr lang="en-US" dirty="0"/>
              <a:t> </a:t>
            </a:r>
            <a:r>
              <a:rPr lang="en-US" dirty="0" err="1"/>
              <a:t>helye</a:t>
            </a:r>
            <a:endParaRPr lang="en-US" dirty="0"/>
          </a:p>
        </p:txBody>
      </p:sp>
      <p:sp>
        <p:nvSpPr>
          <p:cNvPr id="3" name="Subtitle 2"/>
          <p:cNvSpPr>
            <a:spLocks noGrp="1"/>
          </p:cNvSpPr>
          <p:nvPr>
            <p:ph type="subTitle" idx="1" hasCustomPrompt="1"/>
          </p:nvPr>
        </p:nvSpPr>
        <p:spPr>
          <a:xfrm>
            <a:off x="3779837" y="3184524"/>
            <a:ext cx="4968875" cy="638081"/>
          </a:xfrm>
        </p:spPr>
        <p:txBody>
          <a:bodyPr/>
          <a:lstStyle>
            <a:lvl1pPr marL="0" indent="0" algn="l">
              <a:buNone/>
              <a:defRPr sz="2100" b="1" i="0" cap="all" spc="100" baseline="0">
                <a:solidFill>
                  <a:schemeClr val="accent2">
                    <a:lumMod val="60000"/>
                    <a:lumOff val="40000"/>
                  </a:schemeClr>
                </a:solidFill>
                <a:latin typeface="Constant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a:t>Előadó</a:t>
            </a:r>
            <a:r>
              <a:rPr lang="en-US" dirty="0"/>
              <a:t> </a:t>
            </a:r>
            <a:r>
              <a:rPr lang="en-US" dirty="0" err="1"/>
              <a:t>neve</a:t>
            </a:r>
            <a:endParaRPr lang="en-US" dirty="0"/>
          </a:p>
        </p:txBody>
      </p:sp>
      <p:sp>
        <p:nvSpPr>
          <p:cNvPr id="6" name="Slide Number Placeholder 5"/>
          <p:cNvSpPr>
            <a:spLocks noGrp="1"/>
          </p:cNvSpPr>
          <p:nvPr>
            <p:ph type="sldNum" sz="quarter" idx="12"/>
          </p:nvPr>
        </p:nvSpPr>
        <p:spPr/>
        <p:txBody>
          <a:bodyPr/>
          <a:lstStyle/>
          <a:p>
            <a:fld id="{FD7096EC-A894-4F47-929A-65581C0900F7}"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465" y="498052"/>
            <a:ext cx="1909813" cy="1258824"/>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8088" y="2664110"/>
            <a:ext cx="395630" cy="50292"/>
          </a:xfrm>
          <a:prstGeom prst="rect">
            <a:avLst/>
          </a:prstGeom>
        </p:spPr>
      </p:pic>
      <p:sp>
        <p:nvSpPr>
          <p:cNvPr id="14" name="Text Placeholder 2"/>
          <p:cNvSpPr>
            <a:spLocks noGrp="1"/>
          </p:cNvSpPr>
          <p:nvPr>
            <p:ph type="body" idx="13" hasCustomPrompt="1"/>
          </p:nvPr>
        </p:nvSpPr>
        <p:spPr>
          <a:xfrm>
            <a:off x="3779838" y="3822605"/>
            <a:ext cx="4968874" cy="657320"/>
          </a:xfrm>
        </p:spPr>
        <p:txBody>
          <a:bodyPr/>
          <a:lstStyle>
            <a:lvl1pPr marL="0" indent="0">
              <a:buNone/>
              <a:defRPr sz="1600" cap="all" spc="100"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Intézmény</a:t>
            </a:r>
            <a:r>
              <a:rPr lang="en-US" dirty="0"/>
              <a:t> </a:t>
            </a:r>
            <a:r>
              <a:rPr lang="en-US" dirty="0" err="1"/>
              <a:t>neve</a:t>
            </a:r>
            <a:endParaRPr lang="en-US" dirty="0"/>
          </a:p>
        </p:txBody>
      </p:sp>
      <p:sp>
        <p:nvSpPr>
          <p:cNvPr id="10" name="Text Placeholder 2"/>
          <p:cNvSpPr>
            <a:spLocks noGrp="1"/>
          </p:cNvSpPr>
          <p:nvPr>
            <p:ph type="body" idx="14" hasCustomPrompt="1"/>
          </p:nvPr>
        </p:nvSpPr>
        <p:spPr>
          <a:xfrm>
            <a:off x="3779838" y="4285851"/>
            <a:ext cx="2128043" cy="239950"/>
          </a:xfrm>
        </p:spPr>
        <p:txBody>
          <a:bodyPr anchor="b"/>
          <a:lstStyle>
            <a:lvl1pPr marL="0" indent="0">
              <a:buNone/>
              <a:defRPr sz="1500" cap="all" spc="100" baseline="0">
                <a:solidFill>
                  <a:srgbClr val="BACEE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2018. November 00.</a:t>
            </a:r>
          </a:p>
        </p:txBody>
      </p:sp>
      <p:sp>
        <p:nvSpPr>
          <p:cNvPr id="4" name="TextBox 3"/>
          <p:cNvSpPr txBox="1"/>
          <p:nvPr userDrawn="1"/>
        </p:nvSpPr>
        <p:spPr>
          <a:xfrm>
            <a:off x="204029" y="4285851"/>
            <a:ext cx="3180521" cy="261610"/>
          </a:xfrm>
          <a:prstGeom prst="rect">
            <a:avLst/>
          </a:prstGeom>
          <a:noFill/>
        </p:spPr>
        <p:txBody>
          <a:bodyPr wrap="square" rtlCol="0">
            <a:spAutoFit/>
          </a:bodyPr>
          <a:lstStyle/>
          <a:p>
            <a:r>
              <a:rPr lang="en-US" sz="1100" b="1" i="1" kern="1200" spc="200" baseline="0" dirty="0">
                <a:solidFill>
                  <a:srgbClr val="BACEE3"/>
                </a:solidFill>
                <a:effectLst/>
                <a:latin typeface="+mn-lt"/>
                <a:ea typeface="+mn-ea"/>
                <a:cs typeface="+mn-cs"/>
              </a:rPr>
              <a:t>2018</a:t>
            </a:r>
            <a:r>
              <a:rPr lang="en-US" sz="1100" b="1" i="1" kern="1200" spc="200" baseline="0" dirty="0">
                <a:solidFill>
                  <a:schemeClr val="tx1"/>
                </a:solidFill>
                <a:effectLst/>
                <a:latin typeface="+mn-lt"/>
                <a:ea typeface="+mn-ea"/>
                <a:cs typeface="+mn-cs"/>
              </a:rPr>
              <a:t> </a:t>
            </a:r>
            <a:r>
              <a:rPr lang="en-US" sz="1100" b="1" i="1" kern="1200" spc="200" baseline="0" dirty="0">
                <a:solidFill>
                  <a:srgbClr val="00386E"/>
                </a:solidFill>
                <a:effectLst/>
                <a:latin typeface="+mn-lt"/>
                <a:ea typeface="+mn-ea"/>
                <a:cs typeface="+mn-cs"/>
              </a:rPr>
              <a:t>HATÁRTALAN TUDOMÁNY</a:t>
            </a:r>
            <a:endParaRPr lang="hu-HU" sz="1100" b="1" i="1" spc="200" baseline="0" dirty="0">
              <a:solidFill>
                <a:srgbClr val="00386E"/>
              </a:solidFill>
            </a:endParaRPr>
          </a:p>
        </p:txBody>
      </p:sp>
    </p:spTree>
    <p:extLst>
      <p:ext uri="{BB962C8B-B14F-4D97-AF65-F5344CB8AC3E}">
        <p14:creationId xmlns:p14="http://schemas.microsoft.com/office/powerpoint/2010/main" val="192532621"/>
      </p:ext>
    </p:extLst>
  </p:cSld>
  <p:clrMapOvr>
    <a:masterClrMapping/>
  </p:clrMapOvr>
  <p:extLst mod="1">
    <p:ext uri="{DCECCB84-F9BA-43D5-87BE-67443E8EF086}">
      <p15:sldGuideLst xmlns:p15="http://schemas.microsoft.com/office/powerpoint/2012/main">
        <p15:guide id="1" pos="2132" userDrawn="1">
          <p15:clr>
            <a:srgbClr val="FBAE40"/>
          </p15:clr>
        </p15:guide>
        <p15:guide id="2" orient="horz" pos="282" userDrawn="1">
          <p15:clr>
            <a:srgbClr val="FBAE40"/>
          </p15:clr>
        </p15:guide>
        <p15:guide id="3" pos="2381" userDrawn="1">
          <p15:clr>
            <a:srgbClr val="FBAE40"/>
          </p15:clr>
        </p15:guide>
        <p15:guide id="4" orient="horz" pos="2006" userDrawn="1">
          <p15:clr>
            <a:srgbClr val="FBAE40"/>
          </p15:clr>
        </p15:guide>
        <p15:guide id="5"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Tartalomrész képaláírással">
    <p:spTree>
      <p:nvGrpSpPr>
        <p:cNvPr id="1" name=""/>
        <p:cNvGrpSpPr/>
        <p:nvPr/>
      </p:nvGrpSpPr>
      <p:grpSpPr>
        <a:xfrm>
          <a:off x="0" y="0"/>
          <a:ext cx="0" cy="0"/>
          <a:chOff x="0" y="0"/>
          <a:chExt cx="0" cy="0"/>
        </a:xfrm>
      </p:grpSpPr>
      <p:sp>
        <p:nvSpPr>
          <p:cNvPr id="5" name="Rectangle 1"/>
          <p:cNvSpPr/>
          <p:nvPr/>
        </p:nvSpPr>
        <p:spPr>
          <a:xfrm>
            <a:off x="5715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406712"/>
            <a:ext cx="2537460" cy="1440180"/>
          </a:xfrm>
        </p:spPr>
        <p:txBody>
          <a:bodyPr anchor="b">
            <a:noAutofit/>
          </a:bodyPr>
          <a:lstStyle>
            <a:lvl1pPr>
              <a:lnSpc>
                <a:spcPct val="85000"/>
              </a:lnSpc>
              <a:defRPr sz="3000">
                <a:solidFill>
                  <a:srgbClr val="FFFFFF"/>
                </a:solidFill>
              </a:defRPr>
            </a:lvl1pPr>
          </a:lstStyle>
          <a:p>
            <a:r>
              <a:rPr lang="hu-HU"/>
              <a:t>Mintacím szerkesztése</a:t>
            </a:r>
            <a:endParaRPr lang="en-US" dirty="0"/>
          </a:p>
        </p:txBody>
      </p:sp>
      <p:sp>
        <p:nvSpPr>
          <p:cNvPr id="3" name="Content Placeholder 2"/>
          <p:cNvSpPr>
            <a:spLocks noGrp="1"/>
          </p:cNvSpPr>
          <p:nvPr>
            <p:ph idx="1"/>
          </p:nvPr>
        </p:nvSpPr>
        <p:spPr>
          <a:xfrm>
            <a:off x="571500" y="571500"/>
            <a:ext cx="4572000" cy="3429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6206987" y="1883860"/>
            <a:ext cx="2548890" cy="2345240"/>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u-HU"/>
              <a:t>Mintaszöveg szerkesztése</a:t>
            </a:r>
          </a:p>
        </p:txBody>
      </p:sp>
      <p:sp>
        <p:nvSpPr>
          <p:cNvPr id="6" name="Date Placeholder 4"/>
          <p:cNvSpPr>
            <a:spLocks noGrp="1"/>
          </p:cNvSpPr>
          <p:nvPr>
            <p:ph type="dt" sz="half" idx="10"/>
          </p:nvPr>
        </p:nvSpPr>
        <p:spPr>
          <a:xfrm>
            <a:off x="514350" y="4808935"/>
            <a:ext cx="3086100" cy="171450"/>
          </a:xfrm>
          <a:prstGeom prst="rect">
            <a:avLst/>
          </a:prstGeom>
        </p:spPr>
        <p:txBody>
          <a:bodyPr/>
          <a:lstStyle>
            <a:lvl1pPr>
              <a:defRPr/>
            </a:lvl1pPr>
          </a:lstStyle>
          <a:p>
            <a:pPr>
              <a:defRPr/>
            </a:pPr>
            <a:fld id="{AC5111D9-FE8F-42A1-913A-488FEDBA856A}" type="datetimeFigureOut">
              <a:rPr lang="hu-HU"/>
              <a:pPr>
                <a:defRPr/>
              </a:pPr>
              <a:t>2018. 11. 15.</a:t>
            </a:fld>
            <a:endParaRPr lang="hu-HU"/>
          </a:p>
        </p:txBody>
      </p:sp>
      <p:sp>
        <p:nvSpPr>
          <p:cNvPr id="7" name="Footer Placeholder 5"/>
          <p:cNvSpPr>
            <a:spLocks noGrp="1"/>
          </p:cNvSpPr>
          <p:nvPr>
            <p:ph type="ftr" sz="quarter" idx="11"/>
          </p:nvPr>
        </p:nvSpPr>
        <p:spPr>
          <a:xfrm>
            <a:off x="514350" y="4916091"/>
            <a:ext cx="3771900" cy="171450"/>
          </a:xfrm>
          <a:prstGeom prst="rect">
            <a:avLst/>
          </a:prstGeom>
        </p:spPr>
        <p:txBody>
          <a:bodyPr/>
          <a:lstStyle>
            <a:lvl1pPr>
              <a:defRPr/>
            </a:lvl1pPr>
          </a:lstStyle>
          <a:p>
            <a:pPr>
              <a:defRPr/>
            </a:pPr>
            <a:endParaRPr lang="hu-HU"/>
          </a:p>
        </p:txBody>
      </p:sp>
      <p:sp>
        <p:nvSpPr>
          <p:cNvPr id="8" name="Slide Number Placeholder 6"/>
          <p:cNvSpPr>
            <a:spLocks noGrp="1"/>
          </p:cNvSpPr>
          <p:nvPr>
            <p:ph type="sldNum" sz="quarter" idx="12"/>
          </p:nvPr>
        </p:nvSpPr>
        <p:spPr/>
        <p:txBody>
          <a:bodyPr/>
          <a:lstStyle>
            <a:lvl1pPr>
              <a:defRPr>
                <a:solidFill>
                  <a:srgbClr val="FFFFFF"/>
                </a:solidFill>
              </a:defRPr>
            </a:lvl1pPr>
          </a:lstStyle>
          <a:p>
            <a:pPr>
              <a:defRPr/>
            </a:pPr>
            <a:fld id="{301198A0-E9DA-4577-8136-42FDB874DAA3}" type="slidenum">
              <a:rPr lang="hu-HU" altLang="hu-HU"/>
              <a:pPr>
                <a:defRPr/>
              </a:pPr>
              <a:t>‹#›</a:t>
            </a:fld>
            <a:endParaRPr lang="hu-HU" altLang="hu-HU"/>
          </a:p>
        </p:txBody>
      </p:sp>
    </p:spTree>
    <p:extLst>
      <p:ext uri="{BB962C8B-B14F-4D97-AF65-F5344CB8AC3E}">
        <p14:creationId xmlns:p14="http://schemas.microsoft.com/office/powerpoint/2010/main" val="400437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a:t>Mintacím szerkesztése</a:t>
            </a:r>
            <a:endParaRPr lang="en-US" dirty="0"/>
          </a:p>
        </p:txBody>
      </p:sp>
      <p:sp>
        <p:nvSpPr>
          <p:cNvPr id="3" name="Text Placeholder 2"/>
          <p:cNvSpPr>
            <a:spLocks noGrp="1"/>
          </p:cNvSpPr>
          <p:nvPr>
            <p:ph type="body" idx="1"/>
          </p:nvPr>
        </p:nvSpPr>
        <p:spPr>
          <a:xfrm>
            <a:off x="507492" y="1530350"/>
            <a:ext cx="3497580" cy="54255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4" name="Content Placeholder 3"/>
          <p:cNvSpPr>
            <a:spLocks noGrp="1"/>
          </p:cNvSpPr>
          <p:nvPr>
            <p:ph sz="half" idx="2"/>
          </p:nvPr>
        </p:nvSpPr>
        <p:spPr>
          <a:xfrm>
            <a:off x="507492" y="206481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4505706" y="1528826"/>
            <a:ext cx="3497580" cy="541782"/>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6" name="Content Placeholder 5"/>
          <p:cNvSpPr>
            <a:spLocks noGrp="1"/>
          </p:cNvSpPr>
          <p:nvPr>
            <p:ph sz="quarter" idx="4"/>
          </p:nvPr>
        </p:nvSpPr>
        <p:spPr>
          <a:xfrm>
            <a:off x="4505706" y="206324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3"/>
          <p:cNvSpPr>
            <a:spLocks noGrp="1"/>
          </p:cNvSpPr>
          <p:nvPr>
            <p:ph type="dt" sz="half" idx="10"/>
          </p:nvPr>
        </p:nvSpPr>
        <p:spPr>
          <a:xfrm>
            <a:off x="514350" y="4808935"/>
            <a:ext cx="3086100" cy="171450"/>
          </a:xfrm>
          <a:prstGeom prst="rect">
            <a:avLst/>
          </a:prstGeom>
        </p:spPr>
        <p:txBody>
          <a:bodyPr/>
          <a:lstStyle>
            <a:lvl1pPr>
              <a:defRPr/>
            </a:lvl1pPr>
          </a:lstStyle>
          <a:p>
            <a:pPr>
              <a:defRPr/>
            </a:pPr>
            <a:fld id="{8B753C20-1EEF-4137-88FA-AF78D9FDD699}" type="datetimeFigureOut">
              <a:rPr lang="hu-HU"/>
              <a:pPr>
                <a:defRPr/>
              </a:pPr>
              <a:t>2018. 11. 15.</a:t>
            </a:fld>
            <a:endParaRPr lang="hu-HU"/>
          </a:p>
        </p:txBody>
      </p:sp>
      <p:sp>
        <p:nvSpPr>
          <p:cNvPr id="8" name="Footer Placeholder 4"/>
          <p:cNvSpPr>
            <a:spLocks noGrp="1"/>
          </p:cNvSpPr>
          <p:nvPr>
            <p:ph type="ftr" sz="quarter" idx="11"/>
          </p:nvPr>
        </p:nvSpPr>
        <p:spPr>
          <a:xfrm>
            <a:off x="514350" y="4916091"/>
            <a:ext cx="3771900" cy="171450"/>
          </a:xfrm>
          <a:prstGeom prst="rect">
            <a:avLst/>
          </a:prstGeom>
        </p:spPr>
        <p:txBody>
          <a:bodyPr/>
          <a:lstStyle>
            <a:lvl1pPr>
              <a:defRPr/>
            </a:lvl1pPr>
          </a:lstStyle>
          <a:p>
            <a:pPr>
              <a:defRPr/>
            </a:pPr>
            <a:endParaRPr lang="hu-HU"/>
          </a:p>
        </p:txBody>
      </p:sp>
      <p:sp>
        <p:nvSpPr>
          <p:cNvPr id="9" name="Slide Number Placeholder 5"/>
          <p:cNvSpPr>
            <a:spLocks noGrp="1"/>
          </p:cNvSpPr>
          <p:nvPr>
            <p:ph type="sldNum" sz="quarter" idx="12"/>
          </p:nvPr>
        </p:nvSpPr>
        <p:spPr/>
        <p:txBody>
          <a:bodyPr/>
          <a:lstStyle>
            <a:lvl1pPr>
              <a:defRPr/>
            </a:lvl1pPr>
          </a:lstStyle>
          <a:p>
            <a:pPr>
              <a:defRPr/>
            </a:pPr>
            <a:fld id="{59FBF370-FE3B-4AAA-85E9-8757D840692A}" type="slidenum">
              <a:rPr lang="hu-HU" altLang="hu-HU"/>
              <a:pPr>
                <a:defRPr/>
              </a:pPr>
              <a:t>‹#›</a:t>
            </a:fld>
            <a:endParaRPr lang="hu-HU" altLang="hu-HU"/>
          </a:p>
        </p:txBody>
      </p:sp>
    </p:spTree>
    <p:extLst>
      <p:ext uri="{BB962C8B-B14F-4D97-AF65-F5344CB8AC3E}">
        <p14:creationId xmlns:p14="http://schemas.microsoft.com/office/powerpoint/2010/main" val="4214788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MSZ belső">
    <p:spTree>
      <p:nvGrpSpPr>
        <p:cNvPr id="1" name=""/>
        <p:cNvGrpSpPr/>
        <p:nvPr/>
      </p:nvGrpSpPr>
      <p:grpSpPr>
        <a:xfrm>
          <a:off x="0" y="0"/>
          <a:ext cx="0" cy="0"/>
          <a:chOff x="0" y="0"/>
          <a:chExt cx="0" cy="0"/>
        </a:xfrm>
      </p:grpSpPr>
      <p:sp>
        <p:nvSpPr>
          <p:cNvPr id="4" name="Text Box 3"/>
          <p:cNvSpPr txBox="1">
            <a:spLocks noChangeArrowheads="1"/>
          </p:cNvSpPr>
          <p:nvPr userDrawn="1"/>
        </p:nvSpPr>
        <p:spPr bwMode="auto">
          <a:xfrm>
            <a:off x="663575" y="2208610"/>
            <a:ext cx="8301038"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hu-HU" altLang="hu-HU" sz="1013"/>
          </a:p>
        </p:txBody>
      </p:sp>
      <p:pic>
        <p:nvPicPr>
          <p:cNvPr id="5"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40544"/>
            <a:ext cx="9144000"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4213" y="540544"/>
            <a:ext cx="144462" cy="460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0" y="167879"/>
            <a:ext cx="863600" cy="72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 Box 8">
            <a:extLst>
              <a:ext uri="{FF2B5EF4-FFF2-40B4-BE49-F238E27FC236}">
                <a16:creationId xmlns:a16="http://schemas.microsoft.com/office/drawing/2014/main" id="{482AE6F5-9578-4A7C-80F5-0EBE785D2696}"/>
              </a:ext>
            </a:extLst>
          </p:cNvPr>
          <p:cNvSpPr txBox="1">
            <a:spLocks noChangeArrowheads="1"/>
          </p:cNvSpPr>
          <p:nvPr userDrawn="1"/>
        </p:nvSpPr>
        <p:spPr bwMode="auto">
          <a:xfrm>
            <a:off x="7451725" y="4786313"/>
            <a:ext cx="1512888" cy="255551"/>
          </a:xfrm>
          <a:prstGeom prst="rect">
            <a:avLst/>
          </a:prstGeom>
          <a:noFill/>
          <a:ln>
            <a:noFill/>
          </a:ln>
          <a:effectLst/>
          <a:extLst/>
        </p:spPr>
        <p:txBody>
          <a:bodyPr lIns="67500" tIns="35100" rIns="67500" bIns="351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icrosoft YaHei" charset="-122"/>
              </a:defRPr>
            </a:lvl9pPr>
          </a:lstStyle>
          <a:p>
            <a:pPr eaLnBrk="1" hangingPunct="1">
              <a:buSzPct val="100000"/>
              <a:defRPr/>
            </a:pPr>
            <a:r>
              <a:rPr lang="hu-HU" sz="1200" b="1" dirty="0" err="1">
                <a:solidFill>
                  <a:srgbClr val="A9B2BD"/>
                </a:solidFill>
              </a:rPr>
              <a:t>www.met.hu</a:t>
            </a:r>
            <a:endParaRPr lang="hu-HU" sz="1200" b="1" dirty="0">
              <a:solidFill>
                <a:srgbClr val="A9B2BD"/>
              </a:solidFill>
            </a:endParaRPr>
          </a:p>
        </p:txBody>
      </p:sp>
      <p:sp>
        <p:nvSpPr>
          <p:cNvPr id="18" name="Rectangle 1"/>
          <p:cNvSpPr>
            <a:spLocks noGrp="1" noChangeArrowheads="1"/>
          </p:cNvSpPr>
          <p:nvPr>
            <p:ph type="title"/>
          </p:nvPr>
        </p:nvSpPr>
        <p:spPr bwMode="auto">
          <a:xfrm>
            <a:off x="395536" y="87474"/>
            <a:ext cx="8424936" cy="453070"/>
          </a:xfrm>
          <a:prstGeom prst="rect">
            <a:avLst/>
          </a:prstGeom>
          <a:noFill/>
          <a:ln>
            <a:noFill/>
          </a:ln>
          <a:effectLst/>
          <a:extLst/>
        </p:spPr>
        <p:txBody>
          <a:bodyPr/>
          <a:lstStyle>
            <a:lvl1pPr>
              <a:defRPr sz="2100" b="1">
                <a:solidFill>
                  <a:srgbClr val="000099"/>
                </a:solidFill>
                <a:latin typeface="+mj-lt"/>
                <a:cs typeface="Arabic Typesetting" pitchFamily="66" charset="-78"/>
              </a:defRPr>
            </a:lvl1pPr>
          </a:lstStyle>
          <a:p>
            <a:pPr lvl="0"/>
            <a:r>
              <a:rPr lang="en-GB" dirty="0"/>
              <a:t>Click to edit the title text format</a:t>
            </a:r>
          </a:p>
        </p:txBody>
      </p:sp>
      <p:sp>
        <p:nvSpPr>
          <p:cNvPr id="19" name="Rectangle 2"/>
          <p:cNvSpPr>
            <a:spLocks noGrp="1" noChangeArrowheads="1"/>
          </p:cNvSpPr>
          <p:nvPr>
            <p:ph idx="1"/>
          </p:nvPr>
        </p:nvSpPr>
        <p:spPr bwMode="auto">
          <a:xfrm>
            <a:off x="1043608" y="890588"/>
            <a:ext cx="7776864" cy="3702844"/>
          </a:xfrm>
          <a:prstGeom prst="rect">
            <a:avLst/>
          </a:prstGeom>
          <a:noFill/>
          <a:ln>
            <a:noFill/>
          </a:ln>
          <a:effectLst/>
          <a:extLst/>
        </p:spPr>
        <p:txBody>
          <a:bodyPr/>
          <a:lstStyle>
            <a:lvl1pPr>
              <a:defRPr>
                <a:solidFill>
                  <a:srgbClr val="000099"/>
                </a:solidFill>
                <a:latin typeface="Century" pitchFamily="18" charset="0"/>
              </a:defRPr>
            </a:lvl1pPr>
            <a:lvl2pPr>
              <a:defRPr>
                <a:solidFill>
                  <a:srgbClr val="000099"/>
                </a:solidFill>
                <a:latin typeface="Century" pitchFamily="18" charset="0"/>
              </a:defRPr>
            </a:lvl2pPr>
            <a:lvl3pPr>
              <a:defRPr>
                <a:solidFill>
                  <a:srgbClr val="000099"/>
                </a:solidFill>
                <a:latin typeface="Century" pitchFamily="18" charset="0"/>
              </a:defRPr>
            </a:lvl3pPr>
            <a:lvl4pPr>
              <a:defRPr>
                <a:solidFill>
                  <a:srgbClr val="000099"/>
                </a:solidFill>
                <a:latin typeface="Century" pitchFamily="18" charset="0"/>
              </a:defRPr>
            </a:lvl4pPr>
            <a:lvl5pPr>
              <a:defRPr>
                <a:solidFill>
                  <a:srgbClr val="000099"/>
                </a:solidFill>
                <a:latin typeface="Century" pitchFamily="18" charset="0"/>
              </a:defRPr>
            </a:lvl5pPr>
          </a:lstStyle>
          <a:p>
            <a:pPr lvl="0"/>
            <a:r>
              <a:rPr lang="en-GB" noProof="0" dirty="0"/>
              <a:t>Click to edit the outline text format</a:t>
            </a:r>
          </a:p>
          <a:p>
            <a:pPr lvl="1"/>
            <a:r>
              <a:rPr lang="en-GB" noProof="0" dirty="0"/>
              <a:t>Second Outline Level</a:t>
            </a:r>
          </a:p>
          <a:p>
            <a:pPr lvl="2"/>
            <a:r>
              <a:rPr lang="en-GB" noProof="0" dirty="0"/>
              <a:t>Third Outline Level</a:t>
            </a:r>
          </a:p>
          <a:p>
            <a:pPr lvl="3"/>
            <a:r>
              <a:rPr lang="en-GB" noProof="0" dirty="0"/>
              <a:t>Fourth Outline Level</a:t>
            </a:r>
          </a:p>
          <a:p>
            <a:pPr lvl="4"/>
            <a:r>
              <a:rPr lang="en-GB" noProof="0" dirty="0"/>
              <a:t>Fifth Outline Level</a:t>
            </a:r>
          </a:p>
          <a:p>
            <a:pPr lvl="4"/>
            <a:r>
              <a:rPr lang="en-GB" noProof="0" dirty="0"/>
              <a:t>Sixth Outline Level</a:t>
            </a:r>
          </a:p>
          <a:p>
            <a:pPr lvl="4"/>
            <a:r>
              <a:rPr lang="en-GB" noProof="0" dirty="0"/>
              <a:t>Seventh Outline Level</a:t>
            </a:r>
          </a:p>
          <a:p>
            <a:pPr lvl="4"/>
            <a:r>
              <a:rPr lang="en-GB" noProof="0" dirty="0"/>
              <a:t>Eighth Outline Level</a:t>
            </a:r>
          </a:p>
          <a:p>
            <a:pPr lvl="4"/>
            <a:r>
              <a:rPr lang="en-GB" noProof="0" dirty="0"/>
              <a:t>Ninth Outline Level</a:t>
            </a:r>
          </a:p>
        </p:txBody>
      </p:sp>
    </p:spTree>
    <p:extLst>
      <p:ext uri="{BB962C8B-B14F-4D97-AF65-F5344CB8AC3E}">
        <p14:creationId xmlns:p14="http://schemas.microsoft.com/office/powerpoint/2010/main" val="2284687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a:t>Ez</a:t>
            </a:r>
            <a:r>
              <a:rPr lang="en-US" dirty="0"/>
              <a:t> a </a:t>
            </a:r>
            <a:r>
              <a:rPr lang="en-US" dirty="0" err="1"/>
              <a:t>címsor</a:t>
            </a:r>
            <a:r>
              <a:rPr lang="en-US" dirty="0"/>
              <a:t> a </a:t>
            </a:r>
            <a:r>
              <a:rPr lang="en-US" dirty="0" err="1"/>
              <a:t>dia</a:t>
            </a:r>
            <a:r>
              <a:rPr lang="en-US" dirty="0"/>
              <a:t> </a:t>
            </a:r>
            <a:r>
              <a:rPr lang="en-US" dirty="0" err="1"/>
              <a:t>címének</a:t>
            </a:r>
            <a:r>
              <a:rPr lang="en-US" dirty="0"/>
              <a:t> a </a:t>
            </a:r>
            <a:r>
              <a:rPr lang="en-US" dirty="0" err="1"/>
              <a:t>helye</a:t>
            </a:r>
            <a:r>
              <a:rPr lang="en-US" dirty="0"/>
              <a:t>, </a:t>
            </a:r>
            <a:r>
              <a:rPr lang="en-US" dirty="0" err="1"/>
              <a:t>kérjük</a:t>
            </a:r>
            <a:r>
              <a:rPr lang="en-US" dirty="0"/>
              <a:t>, ide </a:t>
            </a:r>
            <a:r>
              <a:rPr lang="en-US" dirty="0" err="1"/>
              <a:t>írja</a:t>
            </a:r>
            <a:r>
              <a:rPr lang="en-US" dirty="0"/>
              <a:t> a </a:t>
            </a:r>
            <a:r>
              <a:rPr lang="en-US" dirty="0" err="1"/>
              <a:t>címet</a:t>
            </a:r>
            <a:r>
              <a:rPr lang="en-US" dirty="0"/>
              <a:t>, </a:t>
            </a:r>
            <a:r>
              <a:rPr lang="en-US" dirty="0" err="1"/>
              <a:t>amely</a:t>
            </a:r>
            <a:r>
              <a:rPr lang="en-US" dirty="0"/>
              <a:t> </a:t>
            </a:r>
            <a:r>
              <a:rPr lang="en-US" dirty="0" err="1"/>
              <a:t>kétsoros</a:t>
            </a:r>
            <a:r>
              <a:rPr lang="en-US" dirty="0"/>
              <a:t> is </a:t>
            </a:r>
            <a:r>
              <a:rPr lang="en-US" dirty="0" err="1"/>
              <a:t>lehet</a:t>
            </a:r>
            <a:endParaRPr lang="en-US" dirty="0"/>
          </a:p>
        </p:txBody>
      </p:sp>
      <p:sp>
        <p:nvSpPr>
          <p:cNvPr id="3" name="Content Placeholder 2"/>
          <p:cNvSpPr>
            <a:spLocks noGrp="1"/>
          </p:cNvSpPr>
          <p:nvPr>
            <p:ph idx="1" hasCustomPrompt="1"/>
          </p:nvPr>
        </p:nvSpPr>
        <p:spPr>
          <a:xfrm>
            <a:off x="1042988" y="1491925"/>
            <a:ext cx="7705725" cy="2988000"/>
          </a:xfrm>
        </p:spPr>
        <p:txBody>
          <a:bodyPr/>
          <a:lstStyle>
            <a:lvl1pPr>
              <a:defRPr baseline="0"/>
            </a:lvl1pPr>
            <a:lvl2pPr>
              <a:defRPr baseline="0"/>
            </a:lvl2pPr>
            <a:lvl3pPr>
              <a:defRPr baseline="0"/>
            </a:lvl3pPr>
            <a:lvl4pPr>
              <a:defRPr baseline="0"/>
            </a:lvl4pPr>
            <a:lvl5pPr>
              <a:defRPr baseline="0"/>
            </a:lvl5pPr>
          </a:lstStyle>
          <a:p>
            <a:pPr lvl="0"/>
            <a:r>
              <a:rPr lang="en-US" dirty="0" err="1"/>
              <a:t>Az</a:t>
            </a:r>
            <a:r>
              <a:rPr lang="en-US" dirty="0"/>
              <a:t> </a:t>
            </a:r>
            <a:r>
              <a:rPr lang="en-US" dirty="0" err="1"/>
              <a:t>emlékezetes</a:t>
            </a:r>
            <a:r>
              <a:rPr lang="en-US" dirty="0"/>
              <a:t> </a:t>
            </a:r>
            <a:r>
              <a:rPr lang="en-US" dirty="0" err="1"/>
              <a:t>prezentáció</a:t>
            </a:r>
            <a:r>
              <a:rPr lang="en-US" dirty="0"/>
              <a:t> </a:t>
            </a:r>
            <a:r>
              <a:rPr lang="en-US" dirty="0" err="1"/>
              <a:t>fő</a:t>
            </a:r>
            <a:r>
              <a:rPr lang="en-US" dirty="0"/>
              <a:t> </a:t>
            </a:r>
            <a:r>
              <a:rPr lang="en-US" dirty="0" err="1"/>
              <a:t>jellemzője</a:t>
            </a:r>
            <a:r>
              <a:rPr lang="en-US" dirty="0"/>
              <a:t> a </a:t>
            </a:r>
            <a:r>
              <a:rPr lang="en-US" dirty="0" err="1"/>
              <a:t>viszonylag</a:t>
            </a:r>
            <a:r>
              <a:rPr lang="en-US" dirty="0"/>
              <a:t> </a:t>
            </a:r>
            <a:r>
              <a:rPr lang="en-US" dirty="0" err="1"/>
              <a:t>kevés</a:t>
            </a:r>
            <a:r>
              <a:rPr lang="en-US" dirty="0"/>
              <a:t>, de </a:t>
            </a:r>
            <a:r>
              <a:rPr lang="en-US" dirty="0" err="1"/>
              <a:t>informatív</a:t>
            </a:r>
            <a:r>
              <a:rPr lang="en-US" dirty="0"/>
              <a:t> </a:t>
            </a:r>
            <a:r>
              <a:rPr lang="en-US" dirty="0" err="1"/>
              <a:t>és</a:t>
            </a:r>
            <a:r>
              <a:rPr lang="en-US" dirty="0"/>
              <a:t> </a:t>
            </a:r>
            <a:r>
              <a:rPr lang="en-US" dirty="0" err="1"/>
              <a:t>viszonylag</a:t>
            </a:r>
            <a:r>
              <a:rPr lang="en-US" dirty="0"/>
              <a:t> </a:t>
            </a:r>
            <a:r>
              <a:rPr lang="en-US" dirty="0" err="1"/>
              <a:t>rövid</a:t>
            </a:r>
            <a:r>
              <a:rPr lang="en-US" dirty="0"/>
              <a:t>, </a:t>
            </a:r>
            <a:r>
              <a:rPr lang="en-US" dirty="0" err="1"/>
              <a:t>jól</a:t>
            </a:r>
            <a:r>
              <a:rPr lang="en-US" dirty="0"/>
              <a:t> </a:t>
            </a:r>
            <a:r>
              <a:rPr lang="en-US" dirty="0" err="1"/>
              <a:t>strukturált</a:t>
            </a:r>
            <a:r>
              <a:rPr lang="en-US" dirty="0"/>
              <a:t> </a:t>
            </a:r>
            <a:r>
              <a:rPr lang="en-US" dirty="0" err="1"/>
              <a:t>szöveg</a:t>
            </a:r>
            <a:r>
              <a:rPr lang="en-US" dirty="0"/>
              <a:t>. A </a:t>
            </a:r>
            <a:r>
              <a:rPr lang="en-US" dirty="0" err="1"/>
              <a:t>legkisebb</a:t>
            </a:r>
            <a:r>
              <a:rPr lang="en-US" dirty="0"/>
              <a:t>, </a:t>
            </a:r>
            <a:r>
              <a:rPr lang="en-US" dirty="0" err="1"/>
              <a:t>az</a:t>
            </a:r>
            <a:r>
              <a:rPr lang="en-US" dirty="0"/>
              <a:t> MTA </a:t>
            </a:r>
            <a:r>
              <a:rPr lang="en-US" dirty="0" err="1"/>
              <a:t>Székház</a:t>
            </a:r>
            <a:r>
              <a:rPr lang="en-US" dirty="0"/>
              <a:t> </a:t>
            </a:r>
            <a:r>
              <a:rPr lang="en-US" dirty="0" err="1"/>
              <a:t>Dísztermének</a:t>
            </a:r>
            <a:r>
              <a:rPr lang="en-US" dirty="0"/>
              <a:t> </a:t>
            </a:r>
            <a:r>
              <a:rPr lang="en-US" dirty="0" err="1"/>
              <a:t>utolsó</a:t>
            </a:r>
            <a:r>
              <a:rPr lang="en-US" dirty="0"/>
              <a:t> </a:t>
            </a:r>
            <a:r>
              <a:rPr lang="en-US" dirty="0" err="1"/>
              <a:t>sorából</a:t>
            </a:r>
            <a:r>
              <a:rPr lang="en-US" dirty="0"/>
              <a:t> is </a:t>
            </a:r>
            <a:r>
              <a:rPr lang="en-US" dirty="0" err="1"/>
              <a:t>még</a:t>
            </a:r>
            <a:r>
              <a:rPr lang="en-US" dirty="0"/>
              <a:t> </a:t>
            </a:r>
            <a:r>
              <a:rPr lang="en-US" dirty="0" err="1"/>
              <a:t>jól</a:t>
            </a:r>
            <a:r>
              <a:rPr lang="en-US" dirty="0"/>
              <a:t> </a:t>
            </a:r>
            <a:r>
              <a:rPr lang="en-US" dirty="0" err="1"/>
              <a:t>olvasható</a:t>
            </a:r>
            <a:r>
              <a:rPr lang="en-US" dirty="0"/>
              <a:t> </a:t>
            </a:r>
            <a:r>
              <a:rPr lang="en-US" dirty="0" err="1"/>
              <a:t>betűméret</a:t>
            </a:r>
            <a:r>
              <a:rPr lang="en-US" dirty="0"/>
              <a:t>: 18 </a:t>
            </a:r>
            <a:r>
              <a:rPr lang="en-US" dirty="0" err="1"/>
              <a:t>pont</a:t>
            </a:r>
            <a:r>
              <a:rPr lang="en-US" dirty="0"/>
              <a:t>. A </a:t>
            </a:r>
            <a:r>
              <a:rPr lang="en-US" dirty="0" err="1"/>
              <a:t>diára</a:t>
            </a:r>
            <a:r>
              <a:rPr lang="en-US" dirty="0"/>
              <a:t> </a:t>
            </a:r>
            <a:r>
              <a:rPr lang="en-US" dirty="0" err="1"/>
              <a:t>az</a:t>
            </a:r>
            <a:r>
              <a:rPr lang="en-US" dirty="0"/>
              <a:t> </a:t>
            </a:r>
            <a:r>
              <a:rPr lang="en-US" dirty="0" err="1"/>
              <a:t>ikonok</a:t>
            </a:r>
            <a:r>
              <a:rPr lang="en-US" dirty="0"/>
              <a:t> </a:t>
            </a:r>
            <a:r>
              <a:rPr lang="en-US" dirty="0" err="1"/>
              <a:t>segítségével</a:t>
            </a:r>
            <a:r>
              <a:rPr lang="en-US" dirty="0"/>
              <a:t> </a:t>
            </a:r>
            <a:r>
              <a:rPr lang="en-US" dirty="0" err="1"/>
              <a:t>beszúrhatók</a:t>
            </a:r>
            <a:r>
              <a:rPr lang="en-US" dirty="0"/>
              <a:t> </a:t>
            </a:r>
            <a:r>
              <a:rPr lang="en-US" dirty="0" err="1"/>
              <a:t>nem</a:t>
            </a:r>
            <a:r>
              <a:rPr lang="en-US" dirty="0"/>
              <a:t> </a:t>
            </a:r>
            <a:r>
              <a:rPr lang="en-US" dirty="0" err="1"/>
              <a:t>szöveges</a:t>
            </a:r>
            <a:r>
              <a:rPr lang="en-US" dirty="0"/>
              <a:t> </a:t>
            </a:r>
            <a:r>
              <a:rPr lang="en-US" dirty="0" err="1"/>
              <a:t>tartalmak</a:t>
            </a:r>
            <a:r>
              <a:rPr lang="en-US" dirty="0"/>
              <a:t> is: </a:t>
            </a:r>
            <a:r>
              <a:rPr lang="en-US" dirty="0" err="1"/>
              <a:t>táblázatok</a:t>
            </a:r>
            <a:r>
              <a:rPr lang="en-US" dirty="0"/>
              <a:t>, </a:t>
            </a:r>
            <a:r>
              <a:rPr lang="en-US" dirty="0" err="1"/>
              <a:t>grafikonok</a:t>
            </a:r>
            <a:r>
              <a:rPr lang="en-US" dirty="0"/>
              <a:t>, </a:t>
            </a:r>
            <a:r>
              <a:rPr lang="en-US" dirty="0" err="1"/>
              <a:t>illusztrációk</a:t>
            </a:r>
            <a:r>
              <a:rPr lang="en-US" dirty="0"/>
              <a:t>, </a:t>
            </a:r>
            <a:r>
              <a:rPr lang="en-US" dirty="0" err="1"/>
              <a:t>videók</a:t>
            </a:r>
            <a:r>
              <a:rPr lang="en-US" dirty="0"/>
              <a:t>.</a:t>
            </a:r>
          </a:p>
          <a:p>
            <a:pPr lvl="1"/>
            <a:r>
              <a:rPr lang="en-US" dirty="0" err="1"/>
              <a:t>Felsorolás</a:t>
            </a:r>
            <a:r>
              <a:rPr lang="en-US" dirty="0"/>
              <a:t>, </a:t>
            </a:r>
            <a:r>
              <a:rPr lang="en-US" dirty="0" err="1"/>
              <a:t>második</a:t>
            </a:r>
            <a:r>
              <a:rPr lang="en-US" dirty="0"/>
              <a:t> </a:t>
            </a:r>
            <a:r>
              <a:rPr lang="en-US" dirty="0" err="1"/>
              <a:t>szint</a:t>
            </a:r>
            <a:endParaRPr lang="en-US" dirty="0"/>
          </a:p>
          <a:p>
            <a:pPr lvl="2"/>
            <a:r>
              <a:rPr lang="en-US" dirty="0" err="1"/>
              <a:t>Felsorolás</a:t>
            </a:r>
            <a:r>
              <a:rPr lang="en-US" dirty="0"/>
              <a:t>, </a:t>
            </a:r>
            <a:r>
              <a:rPr lang="en-US" dirty="0" err="1"/>
              <a:t>harmadik</a:t>
            </a:r>
            <a:r>
              <a:rPr lang="en-US" dirty="0"/>
              <a:t> </a:t>
            </a:r>
            <a:r>
              <a:rPr lang="en-US" dirty="0" err="1"/>
              <a:t>szint</a:t>
            </a:r>
            <a:endParaRPr lang="en-US" dirty="0"/>
          </a:p>
          <a:p>
            <a:pPr lvl="3"/>
            <a:r>
              <a:rPr lang="en-US" dirty="0" err="1"/>
              <a:t>Felsorolás</a:t>
            </a:r>
            <a:r>
              <a:rPr lang="en-US" dirty="0"/>
              <a:t>, </a:t>
            </a:r>
            <a:r>
              <a:rPr lang="en-US" dirty="0" err="1"/>
              <a:t>negyedik</a:t>
            </a:r>
            <a:r>
              <a:rPr lang="en-US" dirty="0"/>
              <a:t> </a:t>
            </a:r>
            <a:r>
              <a:rPr lang="en-US" dirty="0" err="1"/>
              <a:t>szint</a:t>
            </a:r>
            <a:endParaRPr lang="en-US" dirty="0"/>
          </a:p>
          <a:p>
            <a:pPr lvl="4"/>
            <a:r>
              <a:rPr lang="en-US" dirty="0" err="1"/>
              <a:t>Felsorolás</a:t>
            </a:r>
            <a:r>
              <a:rPr lang="en-US" dirty="0"/>
              <a:t>, </a:t>
            </a:r>
            <a:r>
              <a:rPr lang="en-US" dirty="0" err="1"/>
              <a:t>ötödik</a:t>
            </a:r>
            <a:r>
              <a:rPr lang="en-US" dirty="0"/>
              <a:t> </a:t>
            </a:r>
            <a:r>
              <a:rPr lang="en-US" dirty="0" err="1"/>
              <a:t>szint</a:t>
            </a:r>
            <a:endParaRPr lang="en-US" dirty="0"/>
          </a:p>
        </p:txBody>
      </p:sp>
      <p:sp>
        <p:nvSpPr>
          <p:cNvPr id="6" name="Slide Number Placeholder 5"/>
          <p:cNvSpPr>
            <a:spLocks noGrp="1"/>
          </p:cNvSpPr>
          <p:nvPr>
            <p:ph type="sldNum" sz="quarter" idx="12"/>
          </p:nvPr>
        </p:nvSpPr>
        <p:spPr/>
        <p:txBody>
          <a:bodyPr/>
          <a:lstStyle/>
          <a:p>
            <a:fld id="{FD7096EC-A894-4F47-929A-65581C0900F7}"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06" y="4390221"/>
            <a:ext cx="926048" cy="610390"/>
          </a:xfrm>
          <a:prstGeom prst="rect">
            <a:avLst/>
          </a:prstGeom>
        </p:spPr>
      </p:pic>
    </p:spTree>
    <p:extLst>
      <p:ext uri="{BB962C8B-B14F-4D97-AF65-F5344CB8AC3E}">
        <p14:creationId xmlns:p14="http://schemas.microsoft.com/office/powerpoint/2010/main" val="1762924393"/>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a:t>Ez</a:t>
            </a:r>
            <a:r>
              <a:rPr lang="en-US" dirty="0"/>
              <a:t> a </a:t>
            </a:r>
            <a:r>
              <a:rPr lang="en-US" dirty="0" err="1"/>
              <a:t>címsor</a:t>
            </a:r>
            <a:r>
              <a:rPr lang="en-US" dirty="0"/>
              <a:t> a </a:t>
            </a:r>
            <a:r>
              <a:rPr lang="en-US" dirty="0" err="1"/>
              <a:t>dia</a:t>
            </a:r>
            <a:r>
              <a:rPr lang="en-US" dirty="0"/>
              <a:t> </a:t>
            </a:r>
            <a:r>
              <a:rPr lang="en-US" dirty="0" err="1"/>
              <a:t>címének</a:t>
            </a:r>
            <a:r>
              <a:rPr lang="en-US" dirty="0"/>
              <a:t> a </a:t>
            </a:r>
            <a:r>
              <a:rPr lang="en-US" dirty="0" err="1"/>
              <a:t>helye</a:t>
            </a:r>
            <a:r>
              <a:rPr lang="en-US" dirty="0"/>
              <a:t>, </a:t>
            </a:r>
            <a:r>
              <a:rPr lang="en-US" dirty="0" err="1"/>
              <a:t>kérjük</a:t>
            </a:r>
            <a:r>
              <a:rPr lang="en-US" dirty="0"/>
              <a:t>, ide </a:t>
            </a:r>
            <a:r>
              <a:rPr lang="en-US" dirty="0" err="1"/>
              <a:t>írja</a:t>
            </a:r>
            <a:r>
              <a:rPr lang="en-US" dirty="0"/>
              <a:t> a </a:t>
            </a:r>
            <a:r>
              <a:rPr lang="en-US" dirty="0" err="1"/>
              <a:t>címet</a:t>
            </a:r>
            <a:r>
              <a:rPr lang="en-US" dirty="0"/>
              <a:t>, </a:t>
            </a:r>
            <a:r>
              <a:rPr lang="en-US" dirty="0" err="1"/>
              <a:t>amely</a:t>
            </a:r>
            <a:r>
              <a:rPr lang="en-US" dirty="0"/>
              <a:t> </a:t>
            </a:r>
            <a:r>
              <a:rPr lang="en-US" dirty="0" err="1"/>
              <a:t>kétsoros</a:t>
            </a:r>
            <a:r>
              <a:rPr lang="en-US" dirty="0"/>
              <a:t> is </a:t>
            </a:r>
            <a:r>
              <a:rPr lang="en-US" dirty="0" err="1"/>
              <a:t>lehet</a:t>
            </a:r>
            <a:endParaRPr lang="en-US" dirty="0"/>
          </a:p>
        </p:txBody>
      </p:sp>
      <p:sp>
        <p:nvSpPr>
          <p:cNvPr id="3" name="Content Placeholder 2"/>
          <p:cNvSpPr>
            <a:spLocks noGrp="1"/>
          </p:cNvSpPr>
          <p:nvPr>
            <p:ph idx="1" hasCustomPrompt="1"/>
          </p:nvPr>
        </p:nvSpPr>
        <p:spPr>
          <a:xfrm>
            <a:off x="1042988" y="1491925"/>
            <a:ext cx="7705725" cy="2988000"/>
          </a:xfrm>
        </p:spPr>
        <p:txBody>
          <a:bodyPr/>
          <a:lstStyle>
            <a:lvl1pPr>
              <a:defRPr baseline="0"/>
            </a:lvl1pPr>
            <a:lvl2pPr>
              <a:defRPr baseline="0"/>
            </a:lvl2pPr>
            <a:lvl3pPr>
              <a:defRPr baseline="0"/>
            </a:lvl3pPr>
            <a:lvl4pPr>
              <a:defRPr baseline="0"/>
            </a:lvl4pPr>
            <a:lvl5pPr>
              <a:defRPr baseline="0"/>
            </a:lvl5pPr>
          </a:lstStyle>
          <a:p>
            <a:pPr lvl="0"/>
            <a:r>
              <a:rPr lang="en-US" dirty="0" err="1"/>
              <a:t>Az</a:t>
            </a:r>
            <a:r>
              <a:rPr lang="en-US" dirty="0"/>
              <a:t> </a:t>
            </a:r>
            <a:r>
              <a:rPr lang="en-US" dirty="0" err="1"/>
              <a:t>emlékezetes</a:t>
            </a:r>
            <a:r>
              <a:rPr lang="en-US" dirty="0"/>
              <a:t> </a:t>
            </a:r>
            <a:r>
              <a:rPr lang="en-US" dirty="0" err="1"/>
              <a:t>prezentáció</a:t>
            </a:r>
            <a:r>
              <a:rPr lang="en-US" dirty="0"/>
              <a:t> </a:t>
            </a:r>
            <a:r>
              <a:rPr lang="en-US" dirty="0" err="1"/>
              <a:t>fő</a:t>
            </a:r>
            <a:r>
              <a:rPr lang="en-US" dirty="0"/>
              <a:t> </a:t>
            </a:r>
            <a:r>
              <a:rPr lang="en-US" dirty="0" err="1"/>
              <a:t>jellemzője</a:t>
            </a:r>
            <a:r>
              <a:rPr lang="en-US" dirty="0"/>
              <a:t> a </a:t>
            </a:r>
            <a:r>
              <a:rPr lang="en-US" dirty="0" err="1"/>
              <a:t>viszonylag</a:t>
            </a:r>
            <a:r>
              <a:rPr lang="en-US" dirty="0"/>
              <a:t> </a:t>
            </a:r>
            <a:r>
              <a:rPr lang="en-US" dirty="0" err="1"/>
              <a:t>kevés</a:t>
            </a:r>
            <a:r>
              <a:rPr lang="en-US" dirty="0"/>
              <a:t>, de </a:t>
            </a:r>
            <a:r>
              <a:rPr lang="en-US" dirty="0" err="1"/>
              <a:t>informatív</a:t>
            </a:r>
            <a:r>
              <a:rPr lang="en-US" dirty="0"/>
              <a:t> </a:t>
            </a:r>
            <a:r>
              <a:rPr lang="en-US" dirty="0" err="1"/>
              <a:t>és</a:t>
            </a:r>
            <a:r>
              <a:rPr lang="en-US" dirty="0"/>
              <a:t> </a:t>
            </a:r>
            <a:r>
              <a:rPr lang="en-US" dirty="0" err="1"/>
              <a:t>viszonylag</a:t>
            </a:r>
            <a:r>
              <a:rPr lang="en-US" dirty="0"/>
              <a:t> </a:t>
            </a:r>
            <a:r>
              <a:rPr lang="en-US" dirty="0" err="1"/>
              <a:t>rövid</a:t>
            </a:r>
            <a:r>
              <a:rPr lang="en-US" dirty="0"/>
              <a:t>, </a:t>
            </a:r>
            <a:r>
              <a:rPr lang="en-US" dirty="0" err="1"/>
              <a:t>jól</a:t>
            </a:r>
            <a:r>
              <a:rPr lang="en-US" dirty="0"/>
              <a:t> </a:t>
            </a:r>
            <a:r>
              <a:rPr lang="en-US" dirty="0" err="1"/>
              <a:t>strukturált</a:t>
            </a:r>
            <a:r>
              <a:rPr lang="en-US" dirty="0"/>
              <a:t> </a:t>
            </a:r>
            <a:r>
              <a:rPr lang="en-US" dirty="0" err="1"/>
              <a:t>szöveg</a:t>
            </a:r>
            <a:r>
              <a:rPr lang="en-US" dirty="0"/>
              <a:t>. A </a:t>
            </a:r>
            <a:r>
              <a:rPr lang="en-US" dirty="0" err="1"/>
              <a:t>legkisebb</a:t>
            </a:r>
            <a:r>
              <a:rPr lang="en-US" dirty="0"/>
              <a:t>, </a:t>
            </a:r>
            <a:r>
              <a:rPr lang="en-US" dirty="0" err="1"/>
              <a:t>az</a:t>
            </a:r>
            <a:r>
              <a:rPr lang="en-US" dirty="0"/>
              <a:t> MTA </a:t>
            </a:r>
            <a:r>
              <a:rPr lang="en-US" dirty="0" err="1"/>
              <a:t>Székház</a:t>
            </a:r>
            <a:r>
              <a:rPr lang="en-US" dirty="0"/>
              <a:t> </a:t>
            </a:r>
            <a:r>
              <a:rPr lang="en-US" dirty="0" err="1"/>
              <a:t>Dísztermének</a:t>
            </a:r>
            <a:r>
              <a:rPr lang="en-US" dirty="0"/>
              <a:t> </a:t>
            </a:r>
            <a:r>
              <a:rPr lang="en-US" dirty="0" err="1"/>
              <a:t>utolsó</a:t>
            </a:r>
            <a:r>
              <a:rPr lang="en-US" dirty="0"/>
              <a:t> </a:t>
            </a:r>
            <a:r>
              <a:rPr lang="en-US" dirty="0" err="1"/>
              <a:t>sorából</a:t>
            </a:r>
            <a:r>
              <a:rPr lang="en-US" dirty="0"/>
              <a:t> is </a:t>
            </a:r>
            <a:r>
              <a:rPr lang="en-US" dirty="0" err="1"/>
              <a:t>még</a:t>
            </a:r>
            <a:r>
              <a:rPr lang="en-US" dirty="0"/>
              <a:t> </a:t>
            </a:r>
            <a:r>
              <a:rPr lang="en-US" dirty="0" err="1"/>
              <a:t>jól</a:t>
            </a:r>
            <a:r>
              <a:rPr lang="en-US" dirty="0"/>
              <a:t> </a:t>
            </a:r>
            <a:r>
              <a:rPr lang="en-US" dirty="0" err="1"/>
              <a:t>olvasható</a:t>
            </a:r>
            <a:r>
              <a:rPr lang="en-US" dirty="0"/>
              <a:t> </a:t>
            </a:r>
            <a:r>
              <a:rPr lang="en-US" dirty="0" err="1"/>
              <a:t>betűméret</a:t>
            </a:r>
            <a:r>
              <a:rPr lang="en-US" dirty="0"/>
              <a:t>: 18 </a:t>
            </a:r>
            <a:r>
              <a:rPr lang="en-US" dirty="0" err="1"/>
              <a:t>pont</a:t>
            </a:r>
            <a:r>
              <a:rPr lang="en-US" dirty="0"/>
              <a:t>. A </a:t>
            </a:r>
            <a:r>
              <a:rPr lang="en-US" dirty="0" err="1"/>
              <a:t>diára</a:t>
            </a:r>
            <a:r>
              <a:rPr lang="en-US" dirty="0"/>
              <a:t> </a:t>
            </a:r>
            <a:r>
              <a:rPr lang="en-US" dirty="0" err="1"/>
              <a:t>az</a:t>
            </a:r>
            <a:r>
              <a:rPr lang="en-US" dirty="0"/>
              <a:t> </a:t>
            </a:r>
            <a:r>
              <a:rPr lang="en-US" dirty="0" err="1"/>
              <a:t>ikonok</a:t>
            </a:r>
            <a:r>
              <a:rPr lang="en-US" dirty="0"/>
              <a:t> </a:t>
            </a:r>
            <a:r>
              <a:rPr lang="en-US" dirty="0" err="1"/>
              <a:t>segítségével</a:t>
            </a:r>
            <a:r>
              <a:rPr lang="en-US" dirty="0"/>
              <a:t> </a:t>
            </a:r>
            <a:r>
              <a:rPr lang="en-US" dirty="0" err="1"/>
              <a:t>beszúrhatók</a:t>
            </a:r>
            <a:r>
              <a:rPr lang="en-US" dirty="0"/>
              <a:t> </a:t>
            </a:r>
            <a:r>
              <a:rPr lang="en-US" dirty="0" err="1"/>
              <a:t>nem</a:t>
            </a:r>
            <a:r>
              <a:rPr lang="en-US" dirty="0"/>
              <a:t> </a:t>
            </a:r>
            <a:r>
              <a:rPr lang="en-US" dirty="0" err="1"/>
              <a:t>szöveges</a:t>
            </a:r>
            <a:r>
              <a:rPr lang="en-US" dirty="0"/>
              <a:t> </a:t>
            </a:r>
            <a:r>
              <a:rPr lang="en-US" dirty="0" err="1"/>
              <a:t>tartalmak</a:t>
            </a:r>
            <a:r>
              <a:rPr lang="en-US" dirty="0"/>
              <a:t> is: </a:t>
            </a:r>
            <a:r>
              <a:rPr lang="en-US" dirty="0" err="1"/>
              <a:t>táblázatok</a:t>
            </a:r>
            <a:r>
              <a:rPr lang="en-US" dirty="0"/>
              <a:t>, </a:t>
            </a:r>
            <a:r>
              <a:rPr lang="en-US" dirty="0" err="1"/>
              <a:t>grafikonok</a:t>
            </a:r>
            <a:r>
              <a:rPr lang="en-US" dirty="0"/>
              <a:t>, </a:t>
            </a:r>
            <a:r>
              <a:rPr lang="en-US" dirty="0" err="1"/>
              <a:t>illusztrációk</a:t>
            </a:r>
            <a:r>
              <a:rPr lang="en-US" dirty="0"/>
              <a:t>, </a:t>
            </a:r>
            <a:r>
              <a:rPr lang="en-US" dirty="0" err="1"/>
              <a:t>videók</a:t>
            </a:r>
            <a:r>
              <a:rPr lang="en-US" dirty="0"/>
              <a:t>.</a:t>
            </a:r>
          </a:p>
          <a:p>
            <a:pPr lvl="1"/>
            <a:r>
              <a:rPr lang="en-US" dirty="0" err="1"/>
              <a:t>Felsorolás</a:t>
            </a:r>
            <a:r>
              <a:rPr lang="en-US" dirty="0"/>
              <a:t>, </a:t>
            </a:r>
            <a:r>
              <a:rPr lang="en-US" dirty="0" err="1"/>
              <a:t>második</a:t>
            </a:r>
            <a:r>
              <a:rPr lang="en-US" dirty="0"/>
              <a:t> </a:t>
            </a:r>
            <a:r>
              <a:rPr lang="en-US" dirty="0" err="1"/>
              <a:t>szint</a:t>
            </a:r>
            <a:endParaRPr lang="en-US" dirty="0"/>
          </a:p>
          <a:p>
            <a:pPr lvl="2"/>
            <a:r>
              <a:rPr lang="en-US" dirty="0" err="1"/>
              <a:t>Felsorolás</a:t>
            </a:r>
            <a:r>
              <a:rPr lang="en-US" dirty="0"/>
              <a:t>, </a:t>
            </a:r>
            <a:r>
              <a:rPr lang="en-US" dirty="0" err="1"/>
              <a:t>harmadik</a:t>
            </a:r>
            <a:r>
              <a:rPr lang="en-US" dirty="0"/>
              <a:t> </a:t>
            </a:r>
            <a:r>
              <a:rPr lang="en-US" dirty="0" err="1"/>
              <a:t>szint</a:t>
            </a:r>
            <a:endParaRPr lang="en-US" dirty="0"/>
          </a:p>
          <a:p>
            <a:pPr lvl="3"/>
            <a:r>
              <a:rPr lang="en-US" dirty="0" err="1"/>
              <a:t>Felsorolás</a:t>
            </a:r>
            <a:r>
              <a:rPr lang="en-US" dirty="0"/>
              <a:t>, </a:t>
            </a:r>
            <a:r>
              <a:rPr lang="en-US" dirty="0" err="1"/>
              <a:t>negyedik</a:t>
            </a:r>
            <a:r>
              <a:rPr lang="en-US" dirty="0"/>
              <a:t> </a:t>
            </a:r>
            <a:r>
              <a:rPr lang="en-US" dirty="0" err="1"/>
              <a:t>szint</a:t>
            </a:r>
            <a:endParaRPr lang="en-US" dirty="0"/>
          </a:p>
          <a:p>
            <a:pPr lvl="4"/>
            <a:r>
              <a:rPr lang="en-US" dirty="0" err="1"/>
              <a:t>Felsorolás</a:t>
            </a:r>
            <a:r>
              <a:rPr lang="en-US" dirty="0"/>
              <a:t>, </a:t>
            </a:r>
            <a:r>
              <a:rPr lang="en-US" dirty="0" err="1"/>
              <a:t>ötödik</a:t>
            </a:r>
            <a:r>
              <a:rPr lang="en-US" dirty="0"/>
              <a:t> </a:t>
            </a:r>
            <a:r>
              <a:rPr lang="en-US" dirty="0" err="1"/>
              <a:t>szint</a:t>
            </a:r>
            <a:endParaRPr lang="en-US" dirty="0"/>
          </a:p>
        </p:txBody>
      </p:sp>
      <p:sp>
        <p:nvSpPr>
          <p:cNvPr id="6" name="Slide Number Placeholder 5"/>
          <p:cNvSpPr>
            <a:spLocks noGrp="1"/>
          </p:cNvSpPr>
          <p:nvPr>
            <p:ph type="sldNum" sz="quarter" idx="12"/>
          </p:nvPr>
        </p:nvSpPr>
        <p:spPr/>
        <p:txBody>
          <a:bodyPr/>
          <a:lstStyle/>
          <a:p>
            <a:fld id="{FD7096EC-A894-4F47-929A-65581C0900F7}" type="slidenum">
              <a:rPr lang="en-US" smtClean="0"/>
              <a:t>‹#›</a:t>
            </a:fld>
            <a:endParaRPr lang="en-US"/>
          </a:p>
        </p:txBody>
      </p:sp>
    </p:spTree>
    <p:extLst>
      <p:ext uri="{BB962C8B-B14F-4D97-AF65-F5344CB8AC3E}">
        <p14:creationId xmlns:p14="http://schemas.microsoft.com/office/powerpoint/2010/main" val="44669276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213" y="1282304"/>
            <a:ext cx="8064499" cy="925187"/>
          </a:xfrm>
        </p:spPr>
        <p:txBody>
          <a:bodyPr anchor="b"/>
          <a:lstStyle>
            <a:lvl1pPr>
              <a:defRPr sz="3200" baseline="0"/>
            </a:lvl1pPr>
          </a:lstStyle>
          <a:p>
            <a:r>
              <a:rPr lang="en-US" dirty="0"/>
              <a:t>A </a:t>
            </a:r>
            <a:r>
              <a:rPr lang="en-US" dirty="0" err="1"/>
              <a:t>prezentáció</a:t>
            </a:r>
            <a:r>
              <a:rPr lang="en-US" dirty="0"/>
              <a:t> </a:t>
            </a:r>
            <a:r>
              <a:rPr lang="en-US" dirty="0" err="1"/>
              <a:t>fejezetekkel</a:t>
            </a:r>
            <a:r>
              <a:rPr lang="en-US" dirty="0"/>
              <a:t> is </a:t>
            </a:r>
            <a:r>
              <a:rPr lang="en-US" dirty="0" err="1"/>
              <a:t>tagolható</a:t>
            </a:r>
            <a:endParaRPr lang="en-US" dirty="0"/>
          </a:p>
        </p:txBody>
      </p:sp>
      <p:sp>
        <p:nvSpPr>
          <p:cNvPr id="3" name="Text Placeholder 2"/>
          <p:cNvSpPr>
            <a:spLocks noGrp="1"/>
          </p:cNvSpPr>
          <p:nvPr>
            <p:ph type="body" idx="1" hasCustomPrompt="1"/>
          </p:nvPr>
        </p:nvSpPr>
        <p:spPr>
          <a:xfrm>
            <a:off x="1042988" y="2571750"/>
            <a:ext cx="7705724" cy="1908175"/>
          </a:xfrm>
        </p:spPr>
        <p:txBody>
          <a:bodyPr/>
          <a:lstStyle>
            <a:lvl1pPr marL="0" indent="0">
              <a:buNone/>
              <a:defRPr sz="1800" cap="all" spc="100" baseline="0">
                <a:solidFill>
                  <a:schemeClr val="accent4"/>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Kérjük</a:t>
            </a:r>
            <a:r>
              <a:rPr lang="en-US" dirty="0"/>
              <a:t>, a </a:t>
            </a:r>
            <a:r>
              <a:rPr lang="en-US" dirty="0" err="1"/>
              <a:t>fenti</a:t>
            </a:r>
            <a:r>
              <a:rPr lang="en-US" dirty="0"/>
              <a:t> </a:t>
            </a:r>
            <a:r>
              <a:rPr lang="en-US" dirty="0" err="1"/>
              <a:t>sorba</a:t>
            </a:r>
            <a:r>
              <a:rPr lang="en-US" dirty="0"/>
              <a:t> a </a:t>
            </a:r>
            <a:r>
              <a:rPr lang="en-US" dirty="0" err="1"/>
              <a:t>fejezet</a:t>
            </a:r>
            <a:r>
              <a:rPr lang="en-US" dirty="0"/>
              <a:t> </a:t>
            </a:r>
            <a:r>
              <a:rPr lang="en-US" dirty="0" err="1"/>
              <a:t>címét</a:t>
            </a:r>
            <a:r>
              <a:rPr lang="en-US" dirty="0"/>
              <a:t> </a:t>
            </a:r>
            <a:r>
              <a:rPr lang="en-US" dirty="0" err="1"/>
              <a:t>írja</a:t>
            </a:r>
            <a:r>
              <a:rPr lang="en-US" dirty="0"/>
              <a:t>, </a:t>
            </a:r>
            <a:r>
              <a:rPr lang="en-US" dirty="0" err="1"/>
              <a:t>az</a:t>
            </a:r>
            <a:r>
              <a:rPr lang="en-US" dirty="0"/>
              <a:t> </a:t>
            </a:r>
            <a:r>
              <a:rPr lang="en-US" dirty="0" err="1"/>
              <a:t>alsó</a:t>
            </a:r>
            <a:r>
              <a:rPr lang="en-US" dirty="0"/>
              <a:t> </a:t>
            </a:r>
            <a:r>
              <a:rPr lang="en-US" dirty="0" err="1"/>
              <a:t>sorba</a:t>
            </a:r>
            <a:r>
              <a:rPr lang="en-US" dirty="0"/>
              <a:t> </a:t>
            </a:r>
            <a:r>
              <a:rPr lang="en-US" dirty="0" err="1"/>
              <a:t>pedig</a:t>
            </a:r>
            <a:r>
              <a:rPr lang="en-US" dirty="0"/>
              <a:t> </a:t>
            </a:r>
            <a:r>
              <a:rPr lang="en-US" dirty="0" err="1"/>
              <a:t>magyarázó</a:t>
            </a:r>
            <a:r>
              <a:rPr lang="en-US" dirty="0"/>
              <a:t> </a:t>
            </a:r>
            <a:r>
              <a:rPr lang="en-US" dirty="0" err="1"/>
              <a:t>jellegű</a:t>
            </a:r>
            <a:r>
              <a:rPr lang="en-US" dirty="0"/>
              <a:t> </a:t>
            </a:r>
            <a:r>
              <a:rPr lang="en-US" dirty="0" err="1"/>
              <a:t>alcím</a:t>
            </a:r>
            <a:r>
              <a:rPr lang="en-US" dirty="0"/>
              <a:t> </a:t>
            </a:r>
            <a:r>
              <a:rPr lang="en-US" dirty="0" err="1"/>
              <a:t>kerülhet</a:t>
            </a:r>
            <a:endParaRPr lang="en-US" dirty="0"/>
          </a:p>
        </p:txBody>
      </p:sp>
    </p:spTree>
    <p:extLst>
      <p:ext uri="{BB962C8B-B14F-4D97-AF65-F5344CB8AC3E}">
        <p14:creationId xmlns:p14="http://schemas.microsoft.com/office/powerpoint/2010/main" val="2079611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a:t>Ezen</a:t>
            </a:r>
            <a:r>
              <a:rPr lang="en-US" dirty="0"/>
              <a:t> a </a:t>
            </a:r>
            <a:r>
              <a:rPr lang="en-US" dirty="0" err="1"/>
              <a:t>dián</a:t>
            </a:r>
            <a:r>
              <a:rPr lang="en-US" dirty="0"/>
              <a:t> </a:t>
            </a:r>
            <a:r>
              <a:rPr lang="en-US" dirty="0" err="1"/>
              <a:t>két</a:t>
            </a:r>
            <a:r>
              <a:rPr lang="en-US" dirty="0"/>
              <a:t> </a:t>
            </a:r>
            <a:r>
              <a:rPr lang="en-US" dirty="0" err="1"/>
              <a:t>típusú</a:t>
            </a:r>
            <a:r>
              <a:rPr lang="en-US" dirty="0"/>
              <a:t> </a:t>
            </a:r>
            <a:r>
              <a:rPr lang="en-US" dirty="0" err="1"/>
              <a:t>tartalmat</a:t>
            </a:r>
            <a:r>
              <a:rPr lang="en-US" dirty="0"/>
              <a:t> </a:t>
            </a:r>
            <a:r>
              <a:rPr lang="en-US" dirty="0" err="1"/>
              <a:t>jeleníthetünk</a:t>
            </a:r>
            <a:r>
              <a:rPr lang="en-US" dirty="0"/>
              <a:t> meg </a:t>
            </a:r>
            <a:r>
              <a:rPr lang="en-US" dirty="0" err="1"/>
              <a:t>egymás</a:t>
            </a:r>
            <a:r>
              <a:rPr lang="en-US" dirty="0"/>
              <a:t> </a:t>
            </a:r>
            <a:r>
              <a:rPr lang="en-US" dirty="0" err="1"/>
              <a:t>mellett</a:t>
            </a:r>
            <a:endParaRPr lang="en-US" dirty="0"/>
          </a:p>
        </p:txBody>
      </p:sp>
      <p:sp>
        <p:nvSpPr>
          <p:cNvPr id="3" name="Content Placeholder 2"/>
          <p:cNvSpPr>
            <a:spLocks noGrp="1"/>
          </p:cNvSpPr>
          <p:nvPr>
            <p:ph sz="half" idx="1"/>
          </p:nvPr>
        </p:nvSpPr>
        <p:spPr>
          <a:xfrm>
            <a:off x="684212" y="1369219"/>
            <a:ext cx="3887788" cy="3110706"/>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4862512" y="1369219"/>
            <a:ext cx="3886200" cy="31104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Slide Number Placeholder 6"/>
          <p:cNvSpPr>
            <a:spLocks noGrp="1"/>
          </p:cNvSpPr>
          <p:nvPr>
            <p:ph type="sldNum" sz="quarter" idx="12"/>
          </p:nvPr>
        </p:nvSpPr>
        <p:spPr/>
        <p:txBody>
          <a:bodyPr/>
          <a:lstStyle/>
          <a:p>
            <a:fld id="{FD7096EC-A894-4F47-929A-65581C0900F7}"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06" y="4390221"/>
            <a:ext cx="926048" cy="610390"/>
          </a:xfrm>
          <a:prstGeom prst="rect">
            <a:avLst/>
          </a:prstGeom>
        </p:spPr>
      </p:pic>
    </p:spTree>
    <p:extLst>
      <p:ext uri="{BB962C8B-B14F-4D97-AF65-F5344CB8AC3E}">
        <p14:creationId xmlns:p14="http://schemas.microsoft.com/office/powerpoint/2010/main" val="109263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a:t>Csak</a:t>
            </a:r>
            <a:r>
              <a:rPr lang="en-US" dirty="0"/>
              <a:t> </a:t>
            </a:r>
            <a:r>
              <a:rPr lang="en-US" dirty="0" err="1"/>
              <a:t>címsorral</a:t>
            </a:r>
            <a:r>
              <a:rPr lang="en-US" dirty="0"/>
              <a:t> </a:t>
            </a:r>
            <a:r>
              <a:rPr lang="en-US" dirty="0" err="1"/>
              <a:t>ellátott</a:t>
            </a:r>
            <a:r>
              <a:rPr lang="en-US" dirty="0"/>
              <a:t> </a:t>
            </a:r>
            <a:r>
              <a:rPr lang="en-US" dirty="0" err="1"/>
              <a:t>dia</a:t>
            </a:r>
            <a:endParaRPr lang="en-US" dirty="0"/>
          </a:p>
        </p:txBody>
      </p:sp>
      <p:sp>
        <p:nvSpPr>
          <p:cNvPr id="5" name="Slide Number Placeholder 4"/>
          <p:cNvSpPr>
            <a:spLocks noGrp="1"/>
          </p:cNvSpPr>
          <p:nvPr>
            <p:ph type="sldNum" sz="quarter" idx="12"/>
          </p:nvPr>
        </p:nvSpPr>
        <p:spPr/>
        <p:txBody>
          <a:bodyPr/>
          <a:lstStyle/>
          <a:p>
            <a:fld id="{FD7096EC-A894-4F47-929A-65581C0900F7}"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06" y="4390221"/>
            <a:ext cx="926048" cy="610390"/>
          </a:xfrm>
          <a:prstGeom prst="rect">
            <a:avLst/>
          </a:prstGeom>
        </p:spPr>
      </p:pic>
    </p:spTree>
    <p:extLst>
      <p:ext uri="{BB962C8B-B14F-4D97-AF65-F5344CB8AC3E}">
        <p14:creationId xmlns:p14="http://schemas.microsoft.com/office/powerpoint/2010/main" val="404259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Csak cí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a:t>Csak</a:t>
            </a:r>
            <a:r>
              <a:rPr lang="en-US" dirty="0"/>
              <a:t> </a:t>
            </a:r>
            <a:r>
              <a:rPr lang="en-US" dirty="0" err="1"/>
              <a:t>címsorral</a:t>
            </a:r>
            <a:r>
              <a:rPr lang="en-US" dirty="0"/>
              <a:t> </a:t>
            </a:r>
            <a:r>
              <a:rPr lang="en-US" dirty="0" err="1"/>
              <a:t>ellátott</a:t>
            </a:r>
            <a:r>
              <a:rPr lang="en-US" dirty="0"/>
              <a:t> </a:t>
            </a:r>
            <a:r>
              <a:rPr lang="en-US" dirty="0" err="1"/>
              <a:t>dia</a:t>
            </a:r>
            <a:endParaRPr lang="en-US" dirty="0"/>
          </a:p>
        </p:txBody>
      </p:sp>
      <p:sp>
        <p:nvSpPr>
          <p:cNvPr id="5" name="Slide Number Placeholder 4"/>
          <p:cNvSpPr>
            <a:spLocks noGrp="1"/>
          </p:cNvSpPr>
          <p:nvPr>
            <p:ph type="sldNum" sz="quarter" idx="12"/>
          </p:nvPr>
        </p:nvSpPr>
        <p:spPr/>
        <p:txBody>
          <a:bodyPr/>
          <a:lstStyle/>
          <a:p>
            <a:fld id="{FD7096EC-A894-4F47-929A-65581C0900F7}" type="slidenum">
              <a:rPr lang="en-US" smtClean="0"/>
              <a:t>‹#›</a:t>
            </a:fld>
            <a:endParaRPr lang="en-US"/>
          </a:p>
        </p:txBody>
      </p:sp>
    </p:spTree>
    <p:extLst>
      <p:ext uri="{BB962C8B-B14F-4D97-AF65-F5344CB8AC3E}">
        <p14:creationId xmlns:p14="http://schemas.microsoft.com/office/powerpoint/2010/main" val="95903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ép képaláírással">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3779838" y="303213"/>
            <a:ext cx="4968873" cy="4429125"/>
          </a:xfrm>
        </p:spPr>
        <p:txBody>
          <a:bodyPr anchor="t"/>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err="1"/>
              <a:t>Kattintson</a:t>
            </a:r>
            <a:r>
              <a:rPr lang="en-US" dirty="0"/>
              <a:t> </a:t>
            </a:r>
            <a:r>
              <a:rPr lang="en-US" dirty="0" err="1"/>
              <a:t>az</a:t>
            </a:r>
            <a:r>
              <a:rPr lang="en-US" dirty="0"/>
              <a:t> </a:t>
            </a:r>
            <a:r>
              <a:rPr lang="en-US" dirty="0" err="1"/>
              <a:t>ikonra</a:t>
            </a:r>
            <a:r>
              <a:rPr lang="en-US" dirty="0"/>
              <a:t> a </a:t>
            </a:r>
            <a:r>
              <a:rPr lang="en-US" dirty="0" err="1"/>
              <a:t>kép</a:t>
            </a:r>
            <a:r>
              <a:rPr lang="en-US" dirty="0"/>
              <a:t> </a:t>
            </a:r>
            <a:r>
              <a:rPr lang="en-US" dirty="0" err="1"/>
              <a:t>hozzáadásáért</a:t>
            </a:r>
            <a:r>
              <a:rPr lang="en-US" dirty="0"/>
              <a:t>, </a:t>
            </a:r>
            <a:r>
              <a:rPr lang="en-US" dirty="0" err="1"/>
              <a:t>vagy</a:t>
            </a:r>
            <a:r>
              <a:rPr lang="en-US" dirty="0"/>
              <a:t> </a:t>
            </a:r>
            <a:r>
              <a:rPr lang="en-US" dirty="0" err="1"/>
              <a:t>húzza</a:t>
            </a:r>
            <a:r>
              <a:rPr lang="en-US" dirty="0"/>
              <a:t> be </a:t>
            </a:r>
            <a:r>
              <a:rPr lang="en-US" dirty="0" err="1"/>
              <a:t>erre</a:t>
            </a:r>
            <a:r>
              <a:rPr lang="en-US" dirty="0"/>
              <a:t> a </a:t>
            </a:r>
            <a:r>
              <a:rPr lang="en-US" dirty="0" err="1"/>
              <a:t>felületre</a:t>
            </a:r>
            <a:r>
              <a:rPr lang="en-US" dirty="0"/>
              <a:t>!</a:t>
            </a:r>
          </a:p>
        </p:txBody>
      </p:sp>
      <p:sp>
        <p:nvSpPr>
          <p:cNvPr id="5" name="Rectangle 4"/>
          <p:cNvSpPr/>
          <p:nvPr userDrawn="1"/>
        </p:nvSpPr>
        <p:spPr>
          <a:xfrm>
            <a:off x="0" y="0"/>
            <a:ext cx="3384550" cy="5143500"/>
          </a:xfrm>
          <a:prstGeom prst="rect">
            <a:avLst/>
          </a:prstGeom>
          <a:solidFill>
            <a:srgbClr val="1B5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FD7096EC-A894-4F47-929A-65581C0900F7}" type="slidenum">
              <a:rPr lang="en-US" smtClean="0"/>
              <a:t>‹#›</a:t>
            </a:fld>
            <a:endParaRPr lang="en-US"/>
          </a:p>
        </p:txBody>
      </p:sp>
      <p:sp>
        <p:nvSpPr>
          <p:cNvPr id="2" name="Title 1"/>
          <p:cNvSpPr>
            <a:spLocks noGrp="1"/>
          </p:cNvSpPr>
          <p:nvPr>
            <p:ph type="title" hasCustomPrompt="1"/>
          </p:nvPr>
        </p:nvSpPr>
        <p:spPr>
          <a:xfrm>
            <a:off x="360000" y="303213"/>
            <a:ext cx="2880000" cy="4176712"/>
          </a:xfrm>
        </p:spPr>
        <p:txBody>
          <a:bodyPr anchor="ctr" anchorCtr="1"/>
          <a:lstStyle>
            <a:lvl1pPr>
              <a:defRPr sz="2200" b="0" i="1" baseline="0">
                <a:solidFill>
                  <a:schemeClr val="bg1"/>
                </a:solidFill>
                <a:latin typeface="Calibri" charset="0"/>
              </a:defRPr>
            </a:lvl1pPr>
          </a:lstStyle>
          <a:p>
            <a:r>
              <a:rPr lang="en-US" dirty="0" err="1"/>
              <a:t>Kiemelt</a:t>
            </a:r>
            <a:r>
              <a:rPr lang="en-US" dirty="0"/>
              <a:t> </a:t>
            </a:r>
            <a:r>
              <a:rPr lang="en-US" dirty="0" err="1"/>
              <a:t>illusztrációk</a:t>
            </a:r>
            <a:r>
              <a:rPr lang="en-US" dirty="0"/>
              <a:t> </a:t>
            </a:r>
            <a:r>
              <a:rPr lang="en-US" dirty="0" err="1"/>
              <a:t>megjelenítése</a:t>
            </a:r>
            <a:r>
              <a:rPr lang="en-US" dirty="0"/>
              <a:t> – </a:t>
            </a:r>
            <a:r>
              <a:rPr lang="en-US" dirty="0" err="1"/>
              <a:t>itt</a:t>
            </a:r>
            <a:r>
              <a:rPr lang="en-US" dirty="0"/>
              <a:t> </a:t>
            </a:r>
            <a:r>
              <a:rPr lang="en-US" dirty="0" err="1"/>
              <a:t>akár</a:t>
            </a:r>
            <a:r>
              <a:rPr lang="en-US" dirty="0"/>
              <a:t> a </a:t>
            </a:r>
            <a:r>
              <a:rPr lang="en-US" dirty="0" err="1"/>
              <a:t>képhez</a:t>
            </a:r>
            <a:r>
              <a:rPr lang="en-US" dirty="0"/>
              <a:t> </a:t>
            </a:r>
            <a:r>
              <a:rPr lang="en-US" dirty="0" err="1"/>
              <a:t>kapcsolódó</a:t>
            </a:r>
            <a:r>
              <a:rPr lang="en-US" dirty="0"/>
              <a:t> </a:t>
            </a:r>
            <a:r>
              <a:rPr lang="en-US" dirty="0" err="1"/>
              <a:t>idézet</a:t>
            </a:r>
            <a:r>
              <a:rPr lang="en-US" dirty="0"/>
              <a:t> is </a:t>
            </a:r>
            <a:r>
              <a:rPr lang="en-US" dirty="0" err="1"/>
              <a:t>szerepelhet</a:t>
            </a:r>
            <a:endParaRPr lang="en-US" dirty="0"/>
          </a:p>
        </p:txBody>
      </p:sp>
    </p:spTree>
    <p:extLst>
      <p:ext uri="{BB962C8B-B14F-4D97-AF65-F5344CB8AC3E}">
        <p14:creationId xmlns:p14="http://schemas.microsoft.com/office/powerpoint/2010/main" val="562395735"/>
      </p:ext>
    </p:extLst>
  </p:cSld>
  <p:clrMapOvr>
    <a:masterClrMapping/>
  </p:clrMapOvr>
  <p:extLst mod="1">
    <p:ext uri="{DCECCB84-F9BA-43D5-87BE-67443E8EF086}">
      <p15:sldGuideLst xmlns:p15="http://schemas.microsoft.com/office/powerpoint/2012/main">
        <p15:guide id="1" pos="2132" userDrawn="1">
          <p15:clr>
            <a:srgbClr val="FBAE40"/>
          </p15:clr>
        </p15:guide>
        <p15:guide id="2" pos="23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gyéni elrendezés">
    <p:bg>
      <p:bgPr>
        <a:solidFill>
          <a:srgbClr val="1B5C93"/>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4989" y="303212"/>
            <a:ext cx="3323724" cy="4429125"/>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7358" y="2722939"/>
            <a:ext cx="395630" cy="50292"/>
          </a:xfrm>
          <a:prstGeom prst="rect">
            <a:avLst/>
          </a:prstGeom>
        </p:spPr>
      </p:pic>
      <p:sp>
        <p:nvSpPr>
          <p:cNvPr id="11" name="TextBox 10"/>
          <p:cNvSpPr txBox="1"/>
          <p:nvPr userDrawn="1"/>
        </p:nvSpPr>
        <p:spPr>
          <a:xfrm>
            <a:off x="607963" y="3486266"/>
            <a:ext cx="3082062" cy="1338828"/>
          </a:xfrm>
          <a:prstGeom prst="rect">
            <a:avLst/>
          </a:prstGeom>
          <a:noFill/>
        </p:spPr>
        <p:txBody>
          <a:bodyPr wrap="none" rtlCol="0">
            <a:spAutoFit/>
          </a:bodyPr>
          <a:lstStyle/>
          <a:p>
            <a:r>
              <a:rPr lang="en-US" sz="1300" b="1" cap="all" spc="100" baseline="0" dirty="0" err="1">
                <a:latin typeface="Calibri" charset="0"/>
                <a:ea typeface="Calibri" charset="0"/>
                <a:cs typeface="Calibri" charset="0"/>
              </a:rPr>
              <a:t>Szeretettel</a:t>
            </a:r>
            <a:r>
              <a:rPr lang="en-US" sz="1300" b="1" cap="all" spc="100" baseline="0" dirty="0">
                <a:latin typeface="Calibri" charset="0"/>
                <a:ea typeface="Calibri" charset="0"/>
                <a:cs typeface="Calibri" charset="0"/>
              </a:rPr>
              <a:t> </a:t>
            </a:r>
            <a:r>
              <a:rPr lang="en-US" sz="1300" b="1" cap="all" spc="100" baseline="0" dirty="0" err="1">
                <a:latin typeface="Calibri" charset="0"/>
                <a:ea typeface="Calibri" charset="0"/>
                <a:cs typeface="Calibri" charset="0"/>
              </a:rPr>
              <a:t>várjuk</a:t>
            </a:r>
            <a:r>
              <a:rPr lang="en-US" sz="1300" b="1" cap="all" spc="100" baseline="0" dirty="0">
                <a:latin typeface="Calibri" charset="0"/>
                <a:ea typeface="Calibri" charset="0"/>
                <a:cs typeface="Calibri" charset="0"/>
              </a:rPr>
              <a:t> </a:t>
            </a:r>
            <a:br>
              <a:rPr lang="en-US" sz="1300" b="1" cap="all" spc="100" baseline="0" dirty="0">
                <a:latin typeface="Calibri" charset="0"/>
                <a:ea typeface="Calibri" charset="0"/>
                <a:cs typeface="Calibri" charset="0"/>
              </a:rPr>
            </a:br>
            <a:r>
              <a:rPr lang="en-US" sz="1300" b="1" cap="all" spc="100" baseline="0" dirty="0">
                <a:latin typeface="Calibri" charset="0"/>
                <a:ea typeface="Calibri" charset="0"/>
                <a:cs typeface="Calibri" charset="0"/>
              </a:rPr>
              <a:t>a </a:t>
            </a:r>
            <a:r>
              <a:rPr lang="en-US" sz="1300" b="1" cap="all" spc="100" baseline="0" dirty="0" err="1">
                <a:latin typeface="Calibri" charset="0"/>
                <a:ea typeface="Calibri" charset="0"/>
                <a:cs typeface="Calibri" charset="0"/>
              </a:rPr>
              <a:t>magyar</a:t>
            </a:r>
            <a:r>
              <a:rPr lang="en-US" sz="1300" b="1" cap="all" spc="100" baseline="0" dirty="0">
                <a:latin typeface="Calibri" charset="0"/>
                <a:ea typeface="Calibri" charset="0"/>
                <a:cs typeface="Calibri" charset="0"/>
              </a:rPr>
              <a:t> </a:t>
            </a:r>
            <a:r>
              <a:rPr lang="en-US" sz="1300" b="1" cap="all" spc="100" baseline="0" dirty="0" err="1">
                <a:latin typeface="Calibri" charset="0"/>
                <a:ea typeface="Calibri" charset="0"/>
                <a:cs typeface="Calibri" charset="0"/>
              </a:rPr>
              <a:t>tudomány</a:t>
            </a:r>
            <a:r>
              <a:rPr lang="en-US" sz="1300" b="1" cap="all" spc="100" baseline="0" dirty="0">
                <a:latin typeface="Calibri" charset="0"/>
                <a:ea typeface="Calibri" charset="0"/>
                <a:cs typeface="Calibri" charset="0"/>
              </a:rPr>
              <a:t> </a:t>
            </a:r>
            <a:r>
              <a:rPr lang="en-US" sz="1300" b="1" cap="all" spc="100" baseline="0" dirty="0" err="1">
                <a:latin typeface="Calibri" charset="0"/>
                <a:ea typeface="Calibri" charset="0"/>
                <a:cs typeface="Calibri" charset="0"/>
              </a:rPr>
              <a:t>ünnepének</a:t>
            </a:r>
            <a:br>
              <a:rPr lang="en-US" sz="1300" b="1" cap="all" spc="100" baseline="0" dirty="0">
                <a:latin typeface="Calibri" charset="0"/>
                <a:ea typeface="Calibri" charset="0"/>
                <a:cs typeface="Calibri" charset="0"/>
              </a:rPr>
            </a:br>
            <a:r>
              <a:rPr lang="en-US" sz="1300" b="1" cap="all" spc="100" baseline="0" dirty="0" err="1">
                <a:latin typeface="Calibri" charset="0"/>
                <a:ea typeface="Calibri" charset="0"/>
                <a:cs typeface="Calibri" charset="0"/>
              </a:rPr>
              <a:t>további</a:t>
            </a:r>
            <a:r>
              <a:rPr lang="en-US" sz="1300" b="1" cap="all" spc="100" baseline="0" dirty="0">
                <a:latin typeface="Calibri" charset="0"/>
                <a:ea typeface="Calibri" charset="0"/>
                <a:cs typeface="Calibri" charset="0"/>
              </a:rPr>
              <a:t> </a:t>
            </a:r>
            <a:r>
              <a:rPr lang="en-US" sz="1300" b="1" cap="all" spc="100" baseline="0" dirty="0" err="1">
                <a:latin typeface="Calibri" charset="0"/>
                <a:ea typeface="Calibri" charset="0"/>
                <a:cs typeface="Calibri" charset="0"/>
              </a:rPr>
              <a:t>programjaira</a:t>
            </a:r>
            <a:r>
              <a:rPr lang="en-US" sz="1300" b="1" cap="all" spc="100" baseline="0" dirty="0">
                <a:latin typeface="Calibri" charset="0"/>
                <a:ea typeface="Calibri" charset="0"/>
                <a:cs typeface="Calibri" charset="0"/>
              </a:rPr>
              <a:t>!</a:t>
            </a:r>
          </a:p>
          <a:p>
            <a:endParaRPr lang="en-US" sz="1400" cap="all" spc="100" baseline="0" dirty="0">
              <a:latin typeface="Calibri" charset="0"/>
              <a:ea typeface="Calibri" charset="0"/>
              <a:cs typeface="Calibri" charset="0"/>
            </a:endParaRPr>
          </a:p>
          <a:p>
            <a:r>
              <a:rPr lang="en-US" sz="1400" i="1" cap="all" spc="100" baseline="0" dirty="0" err="1">
                <a:latin typeface="Calibri" charset="0"/>
                <a:ea typeface="Calibri" charset="0"/>
                <a:cs typeface="Calibri" charset="0"/>
              </a:rPr>
              <a:t>tudomanyunnep.hu</a:t>
            </a:r>
            <a:endParaRPr lang="en-US" sz="1400" i="1" cap="all" spc="100" baseline="0" dirty="0">
              <a:latin typeface="Calibri" charset="0"/>
              <a:ea typeface="Calibri" charset="0"/>
              <a:cs typeface="Calibri" charset="0"/>
            </a:endParaRPr>
          </a:p>
          <a:p>
            <a:r>
              <a:rPr lang="en-US" sz="1400" i="1" cap="all" spc="100" baseline="0">
                <a:latin typeface="Calibri" charset="0"/>
                <a:ea typeface="Calibri" charset="0"/>
                <a:cs typeface="Calibri" charset="0"/>
              </a:rPr>
              <a:t>mta.hu</a:t>
            </a:r>
            <a:endParaRPr lang="en-US" sz="1400" i="1" cap="all" spc="100" baseline="0" dirty="0">
              <a:latin typeface="Calibri" charset="0"/>
              <a:ea typeface="Calibri" charset="0"/>
              <a:cs typeface="Calibri" charset="0"/>
            </a:endParaRPr>
          </a:p>
        </p:txBody>
      </p:sp>
      <p:sp>
        <p:nvSpPr>
          <p:cNvPr id="12" name="Rectangle 11"/>
          <p:cNvSpPr/>
          <p:nvPr userDrawn="1"/>
        </p:nvSpPr>
        <p:spPr>
          <a:xfrm>
            <a:off x="607963" y="1486684"/>
            <a:ext cx="4549387" cy="492443"/>
          </a:xfrm>
          <a:prstGeom prst="rect">
            <a:avLst/>
          </a:prstGeom>
        </p:spPr>
        <p:txBody>
          <a:bodyPr wrap="none">
            <a:spAutoFit/>
          </a:bodyPr>
          <a:lstStyle/>
          <a:p>
            <a:r>
              <a:rPr kumimoji="0" lang="en-US" sz="2600" b="0" i="1" u="none" strike="noStrike" kern="1200" cap="all" spc="100" normalizeH="0" baseline="0" noProof="0" dirty="0" err="1">
                <a:ln>
                  <a:noFill/>
                </a:ln>
                <a:solidFill>
                  <a:schemeClr val="tx1"/>
                </a:solidFill>
                <a:effectLst/>
                <a:uLnTx/>
                <a:uFillTx/>
                <a:latin typeface="Constantia" panose="02030602050306030303"/>
                <a:ea typeface="+mn-ea"/>
                <a:cs typeface="+mn-cs"/>
              </a:rPr>
              <a:t>Köszönöm</a:t>
            </a:r>
            <a:r>
              <a:rPr kumimoji="0" lang="en-US" sz="2600" b="0" i="1" u="none" strike="noStrike" kern="1200" cap="all" spc="100" normalizeH="0" baseline="0" noProof="0" dirty="0">
                <a:ln>
                  <a:noFill/>
                </a:ln>
                <a:solidFill>
                  <a:schemeClr val="tx1"/>
                </a:solidFill>
                <a:effectLst/>
                <a:uLnTx/>
                <a:uFillTx/>
                <a:latin typeface="Constantia" panose="02030602050306030303"/>
                <a:ea typeface="+mn-ea"/>
                <a:cs typeface="+mn-cs"/>
              </a:rPr>
              <a:t> a </a:t>
            </a:r>
            <a:r>
              <a:rPr kumimoji="0" lang="en-US" sz="2600" b="0" i="1" u="none" strike="noStrike" kern="1200" cap="all" spc="100" normalizeH="0" baseline="0" noProof="0" dirty="0" err="1">
                <a:ln>
                  <a:noFill/>
                </a:ln>
                <a:solidFill>
                  <a:schemeClr val="tx1"/>
                </a:solidFill>
                <a:effectLst/>
                <a:uLnTx/>
                <a:uFillTx/>
                <a:latin typeface="Constantia" panose="02030602050306030303"/>
                <a:ea typeface="+mn-ea"/>
                <a:cs typeface="+mn-cs"/>
              </a:rPr>
              <a:t>figyelmet</a:t>
            </a:r>
            <a:r>
              <a:rPr kumimoji="0" lang="en-US" sz="2600" b="0" i="1" u="none" strike="noStrike" kern="1200" cap="all" spc="100" normalizeH="0" baseline="0" noProof="0" dirty="0">
                <a:ln>
                  <a:noFill/>
                </a:ln>
                <a:solidFill>
                  <a:schemeClr val="tx1"/>
                </a:solidFill>
                <a:effectLst/>
                <a:uLnTx/>
                <a:uFillTx/>
                <a:latin typeface="Constantia" panose="02030602050306030303"/>
                <a:ea typeface="+mn-ea"/>
                <a:cs typeface="+mn-cs"/>
              </a:rPr>
              <a:t>!</a:t>
            </a:r>
            <a:endParaRPr lang="en-US" sz="2600" b="0" i="1" cap="all" spc="100" baseline="0" dirty="0">
              <a:solidFill>
                <a:schemeClr val="tx1"/>
              </a:solidFill>
            </a:endParaRPr>
          </a:p>
        </p:txBody>
      </p:sp>
    </p:spTree>
    <p:extLst>
      <p:ext uri="{BB962C8B-B14F-4D97-AF65-F5344CB8AC3E}">
        <p14:creationId xmlns:p14="http://schemas.microsoft.com/office/powerpoint/2010/main" val="97741538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3" y="303213"/>
            <a:ext cx="8064499" cy="856853"/>
          </a:xfrm>
          <a:prstGeom prst="rect">
            <a:avLst/>
          </a:prstGeom>
        </p:spPr>
        <p:txBody>
          <a:bodyPr vert="horz" lIns="0" tIns="0" rIns="0" bIns="0" rtlCol="0" anchor="t">
            <a:noAutofit/>
          </a:bodyPr>
          <a:lstStyle/>
          <a:p>
            <a:r>
              <a:rPr lang="hu-HU"/>
              <a:t>Mintacím szerkesztése</a:t>
            </a:r>
            <a:endParaRPr lang="en-US" dirty="0"/>
          </a:p>
        </p:txBody>
      </p:sp>
      <p:sp>
        <p:nvSpPr>
          <p:cNvPr id="3" name="Text Placeholder 2"/>
          <p:cNvSpPr>
            <a:spLocks noGrp="1"/>
          </p:cNvSpPr>
          <p:nvPr>
            <p:ph type="body" idx="1"/>
          </p:nvPr>
        </p:nvSpPr>
        <p:spPr>
          <a:xfrm>
            <a:off x="1042988" y="1491925"/>
            <a:ext cx="7705725" cy="2988000"/>
          </a:xfrm>
          <a:prstGeom prst="rect">
            <a:avLst/>
          </a:prstGeom>
        </p:spPr>
        <p:txBody>
          <a:bodyPr vert="horz" lIns="0" tIns="0" rIns="0" bIns="0" rtlCol="0">
            <a:no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6" name="Slide Number Placeholder 5"/>
          <p:cNvSpPr>
            <a:spLocks noGrp="1"/>
          </p:cNvSpPr>
          <p:nvPr>
            <p:ph type="sldNum" sz="quarter" idx="4"/>
          </p:nvPr>
        </p:nvSpPr>
        <p:spPr>
          <a:xfrm>
            <a:off x="8748712" y="4732338"/>
            <a:ext cx="395287" cy="273844"/>
          </a:xfrm>
          <a:prstGeom prst="rect">
            <a:avLst/>
          </a:prstGeom>
        </p:spPr>
        <p:txBody>
          <a:bodyPr vert="horz" lIns="36000" tIns="0" rIns="0" bIns="0" rtlCol="0" anchor="ctr"/>
          <a:lstStyle>
            <a:lvl1pPr algn="l">
              <a:defRPr sz="1100" baseline="0">
                <a:solidFill>
                  <a:schemeClr val="accent2"/>
                </a:solidFill>
                <a:latin typeface="Calibri" charset="0"/>
                <a:ea typeface="Calibri" charset="0"/>
                <a:cs typeface="Calibri" charset="0"/>
              </a:defRPr>
            </a:lvl1pPr>
          </a:lstStyle>
          <a:p>
            <a:fld id="{FD7096EC-A894-4F47-929A-65581C0900F7}" type="slidenum">
              <a:rPr lang="en-US" smtClean="0"/>
              <a:pPr/>
              <a:t>‹#›</a:t>
            </a:fld>
            <a:endParaRPr lang="en-US" dirty="0"/>
          </a:p>
        </p:txBody>
      </p:sp>
    </p:spTree>
    <p:extLst>
      <p:ext uri="{BB962C8B-B14F-4D97-AF65-F5344CB8AC3E}">
        <p14:creationId xmlns:p14="http://schemas.microsoft.com/office/powerpoint/2010/main" val="1994320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 id="2147483663" r:id="rId4"/>
    <p:sldLayoutId id="2147483664" r:id="rId5"/>
    <p:sldLayoutId id="2147483666" r:id="rId6"/>
    <p:sldLayoutId id="2147483672" r:id="rId7"/>
    <p:sldLayoutId id="2147483669" r:id="rId8"/>
    <p:sldLayoutId id="2147483670" r:id="rId9"/>
    <p:sldLayoutId id="2147483674" r:id="rId10"/>
    <p:sldLayoutId id="2147483675" r:id="rId11"/>
    <p:sldLayoutId id="2147483676" r:id="rId12"/>
  </p:sldLayoutIdLst>
  <p:hf hdr="0" ftr="0" dt="0"/>
  <p:txStyles>
    <p:titleStyle>
      <a:lvl1pPr algn="l" defTabSz="685800" rtl="0" eaLnBrk="1" latinLnBrk="0" hangingPunct="1">
        <a:lnSpc>
          <a:spcPct val="100000"/>
        </a:lnSpc>
        <a:spcBef>
          <a:spcPct val="0"/>
        </a:spcBef>
        <a:buNone/>
        <a:defRPr sz="2800" b="1" kern="1200" baseline="0">
          <a:solidFill>
            <a:srgbClr val="1B5C93"/>
          </a:solidFill>
          <a:latin typeface="+mj-lt"/>
          <a:ea typeface="+mj-ea"/>
          <a:cs typeface="+mj-cs"/>
        </a:defRPr>
      </a:lvl1pPr>
    </p:titleStyle>
    <p:bodyStyle>
      <a:lvl1pPr marL="171450" indent="-171450" algn="l" defTabSz="685800" rtl="0" eaLnBrk="1" latinLnBrk="0" hangingPunct="1">
        <a:lnSpc>
          <a:spcPct val="100000"/>
        </a:lnSpc>
        <a:spcBef>
          <a:spcPts val="750"/>
        </a:spcBef>
        <a:buClr>
          <a:srgbClr val="1B5C93"/>
        </a:buClr>
        <a:buSzPct val="90000"/>
        <a:buFont typeface="Wingdings" charset="2"/>
        <a:buChar char="§"/>
        <a:defRPr sz="2300" kern="1200" baseline="0">
          <a:solidFill>
            <a:schemeClr val="tx1"/>
          </a:solidFill>
          <a:latin typeface="Calibri" charset="0"/>
          <a:ea typeface="Calibri" charset="0"/>
          <a:cs typeface="Calibri" charset="0"/>
        </a:defRPr>
      </a:lvl1pPr>
      <a:lvl2pPr marL="514350" indent="-171450" algn="l" defTabSz="685800" rtl="0" eaLnBrk="1" latinLnBrk="0" hangingPunct="1">
        <a:lnSpc>
          <a:spcPct val="90000"/>
        </a:lnSpc>
        <a:spcBef>
          <a:spcPts val="375"/>
        </a:spcBef>
        <a:buClr>
          <a:srgbClr val="1B5C93"/>
        </a:buClr>
        <a:buFont typeface="Arial" charset="0"/>
        <a:buChar char="•"/>
        <a:defRPr sz="2200" kern="1200">
          <a:solidFill>
            <a:schemeClr val="tx1"/>
          </a:solidFill>
          <a:latin typeface="Calibri" charset="0"/>
          <a:ea typeface="Calibri" charset="0"/>
          <a:cs typeface="Calibri" charset="0"/>
        </a:defRPr>
      </a:lvl2pPr>
      <a:lvl3pPr marL="857250" indent="-171450" algn="l" defTabSz="685800" rtl="0" eaLnBrk="1" latinLnBrk="0" hangingPunct="1">
        <a:lnSpc>
          <a:spcPct val="90000"/>
        </a:lnSpc>
        <a:spcBef>
          <a:spcPts val="375"/>
        </a:spcBef>
        <a:buClr>
          <a:srgbClr val="1B5C93"/>
        </a:buClr>
        <a:buFont typeface="Wingdings" charset="2"/>
        <a:buChar char="§"/>
        <a:defRPr sz="1800" kern="1200">
          <a:solidFill>
            <a:schemeClr val="tx1"/>
          </a:solidFill>
          <a:latin typeface="Calibri" charset="0"/>
          <a:ea typeface="Calibri" charset="0"/>
          <a:cs typeface="Calibri" charset="0"/>
        </a:defRPr>
      </a:lvl3pPr>
      <a:lvl4pPr marL="1200150" indent="-171450" algn="l" defTabSz="685800" rtl="0" eaLnBrk="1" latinLnBrk="0" hangingPunct="1">
        <a:lnSpc>
          <a:spcPct val="90000"/>
        </a:lnSpc>
        <a:spcBef>
          <a:spcPts val="375"/>
        </a:spcBef>
        <a:buClr>
          <a:srgbClr val="7B9DC7"/>
        </a:buClr>
        <a:buFont typeface="Arial" panose="020B0604020202020204" pitchFamily="34" charset="0"/>
        <a:buChar char="•"/>
        <a:defRPr sz="1500" kern="1200">
          <a:solidFill>
            <a:schemeClr val="tx1"/>
          </a:solidFill>
          <a:latin typeface="Calibri" charset="0"/>
          <a:ea typeface="Calibri" charset="0"/>
          <a:cs typeface="Calibri" charset="0"/>
        </a:defRPr>
      </a:lvl4pPr>
      <a:lvl5pPr marL="1543050" indent="-171450" algn="l" defTabSz="685800" rtl="0" eaLnBrk="1" latinLnBrk="0" hangingPunct="1">
        <a:lnSpc>
          <a:spcPct val="90000"/>
        </a:lnSpc>
        <a:spcBef>
          <a:spcPts val="375"/>
        </a:spcBef>
        <a:buClr>
          <a:srgbClr val="7B9DC7"/>
        </a:buClr>
        <a:buFont typeface="Wingdings" charset="2"/>
        <a:buChar char="§"/>
        <a:defRPr sz="1450" kern="1200">
          <a:solidFill>
            <a:schemeClr val="tx1"/>
          </a:solidFill>
          <a:latin typeface="Calibri" charset="0"/>
          <a:ea typeface="Calibri" charset="0"/>
          <a:cs typeface="Calibri"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657" userDrawn="1">
          <p15:clr>
            <a:srgbClr val="F26B43"/>
          </p15:clr>
        </p15:guide>
        <p15:guide id="4" orient="horz" pos="191" userDrawn="1">
          <p15:clr>
            <a:srgbClr val="F26B43"/>
          </p15:clr>
        </p15:guide>
        <p15:guide id="5" pos="5511" userDrawn="1">
          <p15:clr>
            <a:srgbClr val="F26B43"/>
          </p15:clr>
        </p15:guide>
        <p15:guide id="6" orient="horz" pos="2981" userDrawn="1">
          <p15:clr>
            <a:srgbClr val="F26B43"/>
          </p15:clr>
        </p15:guide>
        <p15:guide id="7" pos="431" userDrawn="1">
          <p15:clr>
            <a:srgbClr val="F26B43"/>
          </p15:clr>
        </p15:guide>
        <p15:guide id="8" orient="horz" pos="2822" userDrawn="1">
          <p15:clr>
            <a:srgbClr val="F26B43"/>
          </p15:clr>
        </p15:guide>
        <p15:guide id="9" pos="242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22.png"/><Relationship Id="rId7"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chart" Target="../charts/chart2.xml"/><Relationship Id="rId11" Type="http://schemas.openxmlformats.org/officeDocument/2006/relationships/chart" Target="../charts/chart7.xml"/><Relationship Id="rId5" Type="http://schemas.openxmlformats.org/officeDocument/2006/relationships/image" Target="../media/image24.png"/><Relationship Id="rId10" Type="http://schemas.openxmlformats.org/officeDocument/2006/relationships/chart" Target="../charts/chart6.xml"/><Relationship Id="rId4" Type="http://schemas.openxmlformats.org/officeDocument/2006/relationships/image" Target="../media/image23.png"/><Relationship Id="rId9"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gif"/><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g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u-HU" dirty="0"/>
              <a:t>Változó csapadékeloszlás, gyakoribb szélsőségek</a:t>
            </a:r>
            <a:endParaRPr lang="en-US" dirty="0"/>
          </a:p>
        </p:txBody>
      </p:sp>
      <p:sp>
        <p:nvSpPr>
          <p:cNvPr id="3" name="Subtitle 2"/>
          <p:cNvSpPr>
            <a:spLocks noGrp="1"/>
          </p:cNvSpPr>
          <p:nvPr>
            <p:ph type="subTitle" idx="1"/>
          </p:nvPr>
        </p:nvSpPr>
        <p:spPr>
          <a:xfrm>
            <a:off x="3685244" y="2694908"/>
            <a:ext cx="4968875" cy="638081"/>
          </a:xfrm>
        </p:spPr>
        <p:txBody>
          <a:bodyPr/>
          <a:lstStyle/>
          <a:p>
            <a:r>
              <a:rPr lang="hu-HU" dirty="0"/>
              <a:t>Lakatos Mónika, OMSZ</a:t>
            </a:r>
          </a:p>
          <a:p>
            <a:r>
              <a:rPr lang="hu-HU" dirty="0"/>
              <a:t>Éghajlati osztály</a:t>
            </a:r>
            <a:endParaRPr lang="en-US" dirty="0"/>
          </a:p>
        </p:txBody>
      </p:sp>
      <p:sp>
        <p:nvSpPr>
          <p:cNvPr id="5" name="Text Placeholder 4"/>
          <p:cNvSpPr>
            <a:spLocks noGrp="1"/>
          </p:cNvSpPr>
          <p:nvPr>
            <p:ph type="body" idx="14"/>
          </p:nvPr>
        </p:nvSpPr>
        <p:spPr>
          <a:xfrm>
            <a:off x="3685244" y="4399041"/>
            <a:ext cx="4750112" cy="239950"/>
          </a:xfrm>
        </p:spPr>
        <p:txBody>
          <a:bodyPr/>
          <a:lstStyle/>
          <a:p>
            <a:r>
              <a:rPr lang="hu-HU" dirty="0"/>
              <a:t>2018. November 15. </a:t>
            </a:r>
          </a:p>
          <a:p>
            <a:r>
              <a:rPr lang="hu-HU" sz="1600" dirty="0"/>
              <a:t>MTA </a:t>
            </a:r>
            <a:r>
              <a:rPr lang="hu-HU" altLang="hu-HU" sz="1600" dirty="0"/>
              <a:t>Víztudományi nap</a:t>
            </a:r>
            <a:endParaRPr lang="en-US" dirty="0"/>
          </a:p>
        </p:txBody>
      </p:sp>
    </p:spTree>
    <p:extLst>
      <p:ext uri="{BB962C8B-B14F-4D97-AF65-F5344CB8AC3E}">
        <p14:creationId xmlns:p14="http://schemas.microsoft.com/office/powerpoint/2010/main" val="179402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75060" y="276224"/>
            <a:ext cx="8079581" cy="1243013"/>
          </a:xfrm>
        </p:spPr>
        <p:txBody>
          <a:bodyPr/>
          <a:lstStyle/>
          <a:p>
            <a:pPr algn="ctr">
              <a:defRPr/>
            </a:pPr>
            <a:r>
              <a:rPr lang="hu-HU" dirty="0"/>
              <a:t>Éves középhőmérsékletek alakulása 1901-től</a:t>
            </a:r>
            <a:br>
              <a:rPr lang="hu-HU" dirty="0"/>
            </a:br>
            <a:r>
              <a:rPr lang="hu-HU" sz="2000" dirty="0"/>
              <a:t>homogenizált, interpolált rácsponti átlagok</a:t>
            </a:r>
          </a:p>
        </p:txBody>
      </p:sp>
      <p:grpSp>
        <p:nvGrpSpPr>
          <p:cNvPr id="130051" name="Csoportba foglalás 11"/>
          <p:cNvGrpSpPr>
            <a:grpSpLocks/>
          </p:cNvGrpSpPr>
          <p:nvPr/>
        </p:nvGrpSpPr>
        <p:grpSpPr bwMode="auto">
          <a:xfrm>
            <a:off x="1429941" y="4407009"/>
            <a:ext cx="6528326" cy="554532"/>
            <a:chOff x="546926" y="5517232"/>
            <a:chExt cx="8705028" cy="739531"/>
          </a:xfrm>
        </p:grpSpPr>
        <p:sp>
          <p:nvSpPr>
            <p:cNvPr id="130056" name="Téglalap 6"/>
            <p:cNvSpPr>
              <a:spLocks noChangeArrowheads="1"/>
            </p:cNvSpPr>
            <p:nvPr/>
          </p:nvSpPr>
          <p:spPr bwMode="auto">
            <a:xfrm>
              <a:off x="546926" y="5517232"/>
              <a:ext cx="8705028" cy="4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r>
                <a:rPr lang="hu-HU" altLang="hu-HU" sz="1600">
                  <a:solidFill>
                    <a:srgbClr val="FF0000"/>
                  </a:solidFill>
                </a:rPr>
                <a:t>1901-2017 időszak alatti változás :1.15°C    90%-os mb. int. [0.78°C,    1.51°C] </a:t>
              </a:r>
            </a:p>
          </p:txBody>
        </p:sp>
        <p:sp>
          <p:nvSpPr>
            <p:cNvPr id="130057" name="Téglalap 7"/>
            <p:cNvSpPr>
              <a:spLocks noChangeArrowheads="1"/>
            </p:cNvSpPr>
            <p:nvPr/>
          </p:nvSpPr>
          <p:spPr bwMode="auto">
            <a:xfrm>
              <a:off x="563758" y="5805263"/>
              <a:ext cx="8638766" cy="4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r>
                <a:rPr lang="hu-HU" altLang="hu-HU" sz="1600" dirty="0">
                  <a:solidFill>
                    <a:srgbClr val="FF0000"/>
                  </a:solidFill>
                </a:rPr>
                <a:t>1981-2017 időszak alatti változás :1.60 °C    90%-os mb. int. [1.06°C    2.15°C]</a:t>
              </a:r>
            </a:p>
          </p:txBody>
        </p:sp>
      </p:grpSp>
      <p:sp>
        <p:nvSpPr>
          <p:cNvPr id="130052" name="Szövegdoboz 8"/>
          <p:cNvSpPr txBox="1">
            <a:spLocks noChangeArrowheads="1"/>
          </p:cNvSpPr>
          <p:nvPr/>
        </p:nvSpPr>
        <p:spPr bwMode="auto">
          <a:xfrm>
            <a:off x="6893719" y="897731"/>
            <a:ext cx="9727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r>
              <a:rPr lang="hu-HU" altLang="hu-HU" sz="1800">
                <a:solidFill>
                  <a:srgbClr val="FF0000"/>
                </a:solidFill>
              </a:rPr>
              <a:t>2017</a:t>
            </a:r>
          </a:p>
          <a:p>
            <a:r>
              <a:rPr lang="hu-HU" altLang="hu-HU" sz="1800">
                <a:solidFill>
                  <a:srgbClr val="FF0000"/>
                </a:solidFill>
              </a:rPr>
              <a:t>11.14°C</a:t>
            </a:r>
          </a:p>
          <a:p>
            <a:r>
              <a:rPr lang="hu-HU" altLang="hu-HU" sz="1800">
                <a:solidFill>
                  <a:srgbClr val="FF0000"/>
                </a:solidFill>
              </a:rPr>
              <a:t>+0.81°C</a:t>
            </a:r>
          </a:p>
        </p:txBody>
      </p:sp>
      <p:graphicFrame>
        <p:nvGraphicFramePr>
          <p:cNvPr id="14" name="Táblázat 13"/>
          <p:cNvGraphicFramePr>
            <a:graphicFrameLocks noGrp="1"/>
          </p:cNvGraphicFramePr>
          <p:nvPr/>
        </p:nvGraphicFramePr>
        <p:xfrm>
          <a:off x="6893719" y="1978926"/>
          <a:ext cx="905132" cy="2090264"/>
        </p:xfrm>
        <a:graphic>
          <a:graphicData uri="http://schemas.openxmlformats.org/drawingml/2006/table">
            <a:tbl>
              <a:tblPr>
                <a:tableStyleId>{284E427A-3D55-4303-BF80-6455036E1DE7}</a:tableStyleId>
              </a:tblPr>
              <a:tblGrid>
                <a:gridCol w="457200">
                  <a:extLst>
                    <a:ext uri="{9D8B030D-6E8A-4147-A177-3AD203B41FA5}">
                      <a16:colId xmlns:a16="http://schemas.microsoft.com/office/drawing/2014/main" val="20000"/>
                    </a:ext>
                  </a:extLst>
                </a:gridCol>
                <a:gridCol w="447932">
                  <a:extLst>
                    <a:ext uri="{9D8B030D-6E8A-4147-A177-3AD203B41FA5}">
                      <a16:colId xmlns:a16="http://schemas.microsoft.com/office/drawing/2014/main" val="20001"/>
                    </a:ext>
                  </a:extLst>
                </a:gridCol>
              </a:tblGrid>
              <a:tr h="190024">
                <a:tc gridSpan="2">
                  <a:txBody>
                    <a:bodyPr/>
                    <a:lstStyle/>
                    <a:p>
                      <a:pPr algn="ctr" fontAlgn="b"/>
                      <a:r>
                        <a:rPr lang="hu-HU" sz="1200" u="none" strike="noStrike" dirty="0">
                          <a:effectLst/>
                        </a:rPr>
                        <a:t>"top 10" évek</a:t>
                      </a:r>
                      <a:endParaRPr lang="hu-HU" sz="1200" b="1" i="0" u="none" strike="noStrike" dirty="0">
                        <a:solidFill>
                          <a:srgbClr val="000000"/>
                        </a:solidFill>
                        <a:effectLst/>
                        <a:latin typeface="Calibri" panose="020F0502020204030204" pitchFamily="34" charset="0"/>
                      </a:endParaRPr>
                    </a:p>
                  </a:txBody>
                  <a:tcPr marL="7144" marR="7144" marT="7144" marB="0" anchor="b"/>
                </a:tc>
                <a:tc hMerge="1">
                  <a:txBody>
                    <a:bodyPr/>
                    <a:lstStyle/>
                    <a:p>
                      <a:endParaRPr lang="hu-HU"/>
                    </a:p>
                  </a:txBody>
                  <a:tcPr/>
                </a:tc>
                <a:extLst>
                  <a:ext uri="{0D108BD9-81ED-4DB2-BD59-A6C34878D82A}">
                    <a16:rowId xmlns:a16="http://schemas.microsoft.com/office/drawing/2014/main" val="10000"/>
                  </a:ext>
                </a:extLst>
              </a:tr>
              <a:tr h="190024">
                <a:tc>
                  <a:txBody>
                    <a:bodyPr/>
                    <a:lstStyle/>
                    <a:p>
                      <a:pPr algn="r" fontAlgn="b"/>
                      <a:r>
                        <a:rPr kumimoji="0" lang="hu-HU" sz="1200" u="none" strike="noStrike" kern="1200" dirty="0">
                          <a:solidFill>
                            <a:schemeClr val="dk1"/>
                          </a:solidFill>
                          <a:effectLst/>
                          <a:latin typeface="+mn-lt"/>
                          <a:ea typeface="+mn-ea"/>
                          <a:cs typeface="+mn-cs"/>
                        </a:rPr>
                        <a:t>2014</a:t>
                      </a:r>
                    </a:p>
                  </a:txBody>
                  <a:tcPr marL="7144" marR="7144" marT="7144" marB="0" anchor="b"/>
                </a:tc>
                <a:tc>
                  <a:txBody>
                    <a:bodyPr/>
                    <a:lstStyle/>
                    <a:p>
                      <a:pPr algn="r" fontAlgn="b"/>
                      <a:r>
                        <a:rPr kumimoji="0" lang="hu-HU" sz="1200" u="none" strike="noStrike" kern="1200" dirty="0">
                          <a:solidFill>
                            <a:schemeClr val="dk1"/>
                          </a:solidFill>
                          <a:effectLst/>
                          <a:latin typeface="+mn-lt"/>
                          <a:ea typeface="+mn-ea"/>
                          <a:cs typeface="+mn-cs"/>
                        </a:rPr>
                        <a:t>11.93</a:t>
                      </a:r>
                    </a:p>
                  </a:txBody>
                  <a:tcPr marL="7144" marR="7144" marT="7144" marB="0" anchor="b"/>
                </a:tc>
                <a:extLst>
                  <a:ext uri="{0D108BD9-81ED-4DB2-BD59-A6C34878D82A}">
                    <a16:rowId xmlns:a16="http://schemas.microsoft.com/office/drawing/2014/main" val="10001"/>
                  </a:ext>
                </a:extLst>
              </a:tr>
              <a:tr h="190024">
                <a:tc>
                  <a:txBody>
                    <a:bodyPr/>
                    <a:lstStyle/>
                    <a:p>
                      <a:pPr algn="r" fontAlgn="b"/>
                      <a:r>
                        <a:rPr kumimoji="0" lang="hu-HU" sz="1200" u="none" strike="noStrike" kern="1200" dirty="0">
                          <a:solidFill>
                            <a:schemeClr val="dk1"/>
                          </a:solidFill>
                          <a:effectLst/>
                          <a:latin typeface="+mn-lt"/>
                          <a:ea typeface="+mn-ea"/>
                          <a:cs typeface="+mn-cs"/>
                        </a:rPr>
                        <a:t>2015</a:t>
                      </a:r>
                    </a:p>
                  </a:txBody>
                  <a:tcPr marL="7144" marR="7144" marT="7144" marB="0" anchor="b"/>
                </a:tc>
                <a:tc>
                  <a:txBody>
                    <a:bodyPr/>
                    <a:lstStyle/>
                    <a:p>
                      <a:pPr algn="r" fontAlgn="b"/>
                      <a:r>
                        <a:rPr kumimoji="0" lang="hu-HU" sz="1200" u="none" strike="noStrike" kern="1200" dirty="0">
                          <a:solidFill>
                            <a:schemeClr val="dk1"/>
                          </a:solidFill>
                          <a:effectLst/>
                          <a:latin typeface="+mn-lt"/>
                          <a:ea typeface="+mn-ea"/>
                          <a:cs typeface="+mn-cs"/>
                        </a:rPr>
                        <a:t>11.68</a:t>
                      </a:r>
                    </a:p>
                  </a:txBody>
                  <a:tcPr marL="7144" marR="7144" marT="7144" marB="0" anchor="b"/>
                </a:tc>
                <a:extLst>
                  <a:ext uri="{0D108BD9-81ED-4DB2-BD59-A6C34878D82A}">
                    <a16:rowId xmlns:a16="http://schemas.microsoft.com/office/drawing/2014/main" val="10002"/>
                  </a:ext>
                </a:extLst>
              </a:tr>
              <a:tr h="190024">
                <a:tc>
                  <a:txBody>
                    <a:bodyPr/>
                    <a:lstStyle/>
                    <a:p>
                      <a:pPr algn="r" fontAlgn="b"/>
                      <a:r>
                        <a:rPr kumimoji="0" lang="hu-HU" sz="1200" u="none" strike="noStrike" kern="1200" dirty="0">
                          <a:solidFill>
                            <a:schemeClr val="dk1"/>
                          </a:solidFill>
                          <a:effectLst/>
                          <a:latin typeface="+mn-lt"/>
                          <a:ea typeface="+mn-ea"/>
                          <a:cs typeface="+mn-cs"/>
                        </a:rPr>
                        <a:t>2007</a:t>
                      </a:r>
                    </a:p>
                  </a:txBody>
                  <a:tcPr marL="7144" marR="7144" marT="7144" marB="0" anchor="b"/>
                </a:tc>
                <a:tc>
                  <a:txBody>
                    <a:bodyPr/>
                    <a:lstStyle/>
                    <a:p>
                      <a:pPr algn="r" fontAlgn="b"/>
                      <a:r>
                        <a:rPr kumimoji="0" lang="hu-HU" sz="1200" u="none" strike="noStrike" kern="1200" dirty="0">
                          <a:solidFill>
                            <a:schemeClr val="dk1"/>
                          </a:solidFill>
                          <a:effectLst/>
                          <a:latin typeface="+mn-lt"/>
                          <a:ea typeface="+mn-ea"/>
                          <a:cs typeface="+mn-cs"/>
                        </a:rPr>
                        <a:t>11.63</a:t>
                      </a:r>
                    </a:p>
                  </a:txBody>
                  <a:tcPr marL="7144" marR="7144" marT="7144" marB="0" anchor="b"/>
                </a:tc>
                <a:extLst>
                  <a:ext uri="{0D108BD9-81ED-4DB2-BD59-A6C34878D82A}">
                    <a16:rowId xmlns:a16="http://schemas.microsoft.com/office/drawing/2014/main" val="10003"/>
                  </a:ext>
                </a:extLst>
              </a:tr>
              <a:tr h="190024">
                <a:tc>
                  <a:txBody>
                    <a:bodyPr/>
                    <a:lstStyle/>
                    <a:p>
                      <a:pPr algn="r" fontAlgn="b"/>
                      <a:r>
                        <a:rPr kumimoji="0" lang="hu-HU" sz="1200" u="none" strike="noStrike" kern="1200" dirty="0">
                          <a:solidFill>
                            <a:schemeClr val="dk1"/>
                          </a:solidFill>
                          <a:effectLst/>
                          <a:latin typeface="+mn-lt"/>
                          <a:ea typeface="+mn-ea"/>
                          <a:cs typeface="+mn-cs"/>
                        </a:rPr>
                        <a:t>2000</a:t>
                      </a:r>
                    </a:p>
                  </a:txBody>
                  <a:tcPr marL="7144" marR="7144" marT="7144" marB="0" anchor="b"/>
                </a:tc>
                <a:tc>
                  <a:txBody>
                    <a:bodyPr/>
                    <a:lstStyle/>
                    <a:p>
                      <a:pPr algn="r" fontAlgn="b"/>
                      <a:r>
                        <a:rPr kumimoji="0" lang="hu-HU" sz="1200" u="none" strike="noStrike" kern="1200">
                          <a:solidFill>
                            <a:schemeClr val="dk1"/>
                          </a:solidFill>
                          <a:effectLst/>
                          <a:latin typeface="+mn-lt"/>
                          <a:ea typeface="+mn-ea"/>
                          <a:cs typeface="+mn-cs"/>
                        </a:rPr>
                        <a:t>11.57</a:t>
                      </a:r>
                    </a:p>
                  </a:txBody>
                  <a:tcPr marL="7144" marR="7144" marT="7144" marB="0" anchor="b"/>
                </a:tc>
                <a:extLst>
                  <a:ext uri="{0D108BD9-81ED-4DB2-BD59-A6C34878D82A}">
                    <a16:rowId xmlns:a16="http://schemas.microsoft.com/office/drawing/2014/main" val="10004"/>
                  </a:ext>
                </a:extLst>
              </a:tr>
              <a:tr h="190024">
                <a:tc>
                  <a:txBody>
                    <a:bodyPr/>
                    <a:lstStyle/>
                    <a:p>
                      <a:pPr algn="r" fontAlgn="b"/>
                      <a:r>
                        <a:rPr kumimoji="0" lang="hu-HU" sz="1200" u="none" strike="noStrike" kern="1200" dirty="0">
                          <a:solidFill>
                            <a:schemeClr val="dk1"/>
                          </a:solidFill>
                          <a:effectLst/>
                          <a:latin typeface="+mn-lt"/>
                          <a:ea typeface="+mn-ea"/>
                          <a:cs typeface="+mn-cs"/>
                        </a:rPr>
                        <a:t>1994</a:t>
                      </a:r>
                    </a:p>
                  </a:txBody>
                  <a:tcPr marL="7144" marR="7144" marT="7144" marB="0" anchor="b"/>
                </a:tc>
                <a:tc>
                  <a:txBody>
                    <a:bodyPr/>
                    <a:lstStyle/>
                    <a:p>
                      <a:pPr algn="r" fontAlgn="b"/>
                      <a:r>
                        <a:rPr kumimoji="0" lang="hu-HU" sz="1200" u="none" strike="noStrike" kern="1200" dirty="0">
                          <a:solidFill>
                            <a:schemeClr val="dk1"/>
                          </a:solidFill>
                          <a:effectLst/>
                          <a:latin typeface="+mn-lt"/>
                          <a:ea typeface="+mn-ea"/>
                          <a:cs typeface="+mn-cs"/>
                        </a:rPr>
                        <a:t>11.43</a:t>
                      </a:r>
                    </a:p>
                  </a:txBody>
                  <a:tcPr marL="7144" marR="7144" marT="7144" marB="0" anchor="b"/>
                </a:tc>
                <a:extLst>
                  <a:ext uri="{0D108BD9-81ED-4DB2-BD59-A6C34878D82A}">
                    <a16:rowId xmlns:a16="http://schemas.microsoft.com/office/drawing/2014/main" val="10005"/>
                  </a:ext>
                </a:extLst>
              </a:tr>
              <a:tr h="190024">
                <a:tc>
                  <a:txBody>
                    <a:bodyPr/>
                    <a:lstStyle/>
                    <a:p>
                      <a:pPr algn="r" fontAlgn="b"/>
                      <a:r>
                        <a:rPr kumimoji="0" lang="hu-HU" sz="1200" u="none" strike="noStrike" kern="1200" dirty="0">
                          <a:solidFill>
                            <a:schemeClr val="dk1"/>
                          </a:solidFill>
                          <a:effectLst/>
                          <a:latin typeface="+mn-lt"/>
                          <a:ea typeface="+mn-ea"/>
                          <a:cs typeface="+mn-cs"/>
                        </a:rPr>
                        <a:t>2008</a:t>
                      </a:r>
                    </a:p>
                  </a:txBody>
                  <a:tcPr marL="7144" marR="7144" marT="7144" marB="0" anchor="b"/>
                </a:tc>
                <a:tc>
                  <a:txBody>
                    <a:bodyPr/>
                    <a:lstStyle/>
                    <a:p>
                      <a:pPr algn="r" fontAlgn="b"/>
                      <a:r>
                        <a:rPr kumimoji="0" lang="hu-HU" sz="1200" u="none" strike="noStrike" kern="1200" dirty="0">
                          <a:solidFill>
                            <a:schemeClr val="dk1"/>
                          </a:solidFill>
                          <a:effectLst/>
                          <a:latin typeface="+mn-lt"/>
                          <a:ea typeface="+mn-ea"/>
                          <a:cs typeface="+mn-cs"/>
                        </a:rPr>
                        <a:t>11.40</a:t>
                      </a:r>
                    </a:p>
                  </a:txBody>
                  <a:tcPr marL="7144" marR="7144" marT="7144" marB="0" anchor="b"/>
                </a:tc>
                <a:extLst>
                  <a:ext uri="{0D108BD9-81ED-4DB2-BD59-A6C34878D82A}">
                    <a16:rowId xmlns:a16="http://schemas.microsoft.com/office/drawing/2014/main" val="10006"/>
                  </a:ext>
                </a:extLst>
              </a:tr>
              <a:tr h="190024">
                <a:tc>
                  <a:txBody>
                    <a:bodyPr/>
                    <a:lstStyle/>
                    <a:p>
                      <a:pPr algn="r" fontAlgn="b"/>
                      <a:r>
                        <a:rPr kumimoji="0" lang="hu-HU" sz="1200" u="none" strike="noStrike" kern="1200" dirty="0">
                          <a:solidFill>
                            <a:schemeClr val="dk1"/>
                          </a:solidFill>
                          <a:effectLst/>
                          <a:latin typeface="+mn-lt"/>
                          <a:ea typeface="+mn-ea"/>
                          <a:cs typeface="+mn-cs"/>
                        </a:rPr>
                        <a:t>2002</a:t>
                      </a:r>
                    </a:p>
                  </a:txBody>
                  <a:tcPr marL="7144" marR="7144" marT="7144" marB="0" anchor="b"/>
                </a:tc>
                <a:tc>
                  <a:txBody>
                    <a:bodyPr/>
                    <a:lstStyle/>
                    <a:p>
                      <a:pPr algn="r" fontAlgn="b"/>
                      <a:r>
                        <a:rPr kumimoji="0" lang="hu-HU" sz="1200" u="none" strike="noStrike" kern="1200" dirty="0">
                          <a:solidFill>
                            <a:schemeClr val="dk1"/>
                          </a:solidFill>
                          <a:effectLst/>
                          <a:latin typeface="+mn-lt"/>
                          <a:ea typeface="+mn-ea"/>
                          <a:cs typeface="+mn-cs"/>
                        </a:rPr>
                        <a:t>11.33</a:t>
                      </a:r>
                    </a:p>
                  </a:txBody>
                  <a:tcPr marL="7144" marR="7144" marT="7144" marB="0" anchor="b"/>
                </a:tc>
                <a:extLst>
                  <a:ext uri="{0D108BD9-81ED-4DB2-BD59-A6C34878D82A}">
                    <a16:rowId xmlns:a16="http://schemas.microsoft.com/office/drawing/2014/main" val="10007"/>
                  </a:ext>
                </a:extLst>
              </a:tr>
              <a:tr h="190024">
                <a:tc>
                  <a:txBody>
                    <a:bodyPr/>
                    <a:lstStyle/>
                    <a:p>
                      <a:pPr algn="r" fontAlgn="b"/>
                      <a:r>
                        <a:rPr kumimoji="0" lang="hu-HU" sz="1200" u="none" strike="noStrike" kern="1200" dirty="0">
                          <a:solidFill>
                            <a:schemeClr val="dk1"/>
                          </a:solidFill>
                          <a:effectLst/>
                          <a:latin typeface="+mn-lt"/>
                          <a:ea typeface="+mn-ea"/>
                          <a:cs typeface="+mn-cs"/>
                        </a:rPr>
                        <a:t>1934</a:t>
                      </a:r>
                    </a:p>
                  </a:txBody>
                  <a:tcPr marL="7144" marR="7144" marT="7144" marB="0" anchor="b"/>
                </a:tc>
                <a:tc>
                  <a:txBody>
                    <a:bodyPr/>
                    <a:lstStyle/>
                    <a:p>
                      <a:pPr algn="r" fontAlgn="b"/>
                      <a:r>
                        <a:rPr kumimoji="0" lang="hu-HU" sz="1200" u="none" strike="noStrike" kern="1200" dirty="0">
                          <a:solidFill>
                            <a:schemeClr val="dk1"/>
                          </a:solidFill>
                          <a:effectLst/>
                          <a:latin typeface="+mn-lt"/>
                          <a:ea typeface="+mn-ea"/>
                          <a:cs typeface="+mn-cs"/>
                        </a:rPr>
                        <a:t>11.31</a:t>
                      </a:r>
                    </a:p>
                  </a:txBody>
                  <a:tcPr marL="7144" marR="7144" marT="7144" marB="0" anchor="b"/>
                </a:tc>
                <a:extLst>
                  <a:ext uri="{0D108BD9-81ED-4DB2-BD59-A6C34878D82A}">
                    <a16:rowId xmlns:a16="http://schemas.microsoft.com/office/drawing/2014/main" val="10008"/>
                  </a:ext>
                </a:extLst>
              </a:tr>
              <a:tr h="190024">
                <a:tc>
                  <a:txBody>
                    <a:bodyPr/>
                    <a:lstStyle/>
                    <a:p>
                      <a:pPr algn="r" fontAlgn="b"/>
                      <a:r>
                        <a:rPr kumimoji="0" lang="hu-HU" sz="1200" u="none" strike="noStrike" kern="1200" dirty="0">
                          <a:solidFill>
                            <a:schemeClr val="dk1"/>
                          </a:solidFill>
                          <a:effectLst/>
                          <a:latin typeface="+mn-lt"/>
                          <a:ea typeface="+mn-ea"/>
                          <a:cs typeface="+mn-cs"/>
                        </a:rPr>
                        <a:t>2012</a:t>
                      </a:r>
                    </a:p>
                  </a:txBody>
                  <a:tcPr marL="7144" marR="7144" marT="7144" marB="0" anchor="b"/>
                </a:tc>
                <a:tc>
                  <a:txBody>
                    <a:bodyPr/>
                    <a:lstStyle/>
                    <a:p>
                      <a:pPr algn="r" fontAlgn="b"/>
                      <a:r>
                        <a:rPr kumimoji="0" lang="hu-HU" sz="1200" u="none" strike="noStrike" kern="1200" dirty="0">
                          <a:solidFill>
                            <a:schemeClr val="dk1"/>
                          </a:solidFill>
                          <a:effectLst/>
                          <a:latin typeface="+mn-lt"/>
                          <a:ea typeface="+mn-ea"/>
                          <a:cs typeface="+mn-cs"/>
                        </a:rPr>
                        <a:t>11.31</a:t>
                      </a:r>
                    </a:p>
                  </a:txBody>
                  <a:tcPr marL="7144" marR="7144" marT="7144" marB="0" anchor="b"/>
                </a:tc>
                <a:extLst>
                  <a:ext uri="{0D108BD9-81ED-4DB2-BD59-A6C34878D82A}">
                    <a16:rowId xmlns:a16="http://schemas.microsoft.com/office/drawing/2014/main" val="10009"/>
                  </a:ext>
                </a:extLst>
              </a:tr>
              <a:tr h="190024">
                <a:tc>
                  <a:txBody>
                    <a:bodyPr/>
                    <a:lstStyle/>
                    <a:p>
                      <a:pPr algn="r" fontAlgn="b"/>
                      <a:r>
                        <a:rPr kumimoji="0" lang="hu-HU" sz="1200" u="none" strike="noStrike" kern="1200" dirty="0">
                          <a:solidFill>
                            <a:schemeClr val="dk1"/>
                          </a:solidFill>
                          <a:effectLst/>
                          <a:latin typeface="+mn-lt"/>
                          <a:ea typeface="+mn-ea"/>
                          <a:cs typeface="+mn-cs"/>
                        </a:rPr>
                        <a:t>2009</a:t>
                      </a:r>
                    </a:p>
                  </a:txBody>
                  <a:tcPr marL="7144" marR="7144" marT="7144" marB="0" anchor="b"/>
                </a:tc>
                <a:tc>
                  <a:txBody>
                    <a:bodyPr/>
                    <a:lstStyle/>
                    <a:p>
                      <a:pPr algn="r" fontAlgn="b"/>
                      <a:r>
                        <a:rPr kumimoji="0" lang="hu-HU" sz="1200" u="none" strike="noStrike" kern="1200" dirty="0">
                          <a:solidFill>
                            <a:schemeClr val="dk1"/>
                          </a:solidFill>
                          <a:effectLst/>
                          <a:latin typeface="+mn-lt"/>
                          <a:ea typeface="+mn-ea"/>
                          <a:cs typeface="+mn-cs"/>
                        </a:rPr>
                        <a:t>11.29</a:t>
                      </a:r>
                    </a:p>
                  </a:txBody>
                  <a:tcPr marL="7144" marR="7144" marT="7144" marB="0" anchor="b"/>
                </a:tc>
                <a:extLst>
                  <a:ext uri="{0D108BD9-81ED-4DB2-BD59-A6C34878D82A}">
                    <a16:rowId xmlns:a16="http://schemas.microsoft.com/office/drawing/2014/main" val="10010"/>
                  </a:ext>
                </a:extLst>
              </a:tr>
            </a:tbl>
          </a:graphicData>
        </a:graphic>
      </p:graphicFrame>
      <p:pic>
        <p:nvPicPr>
          <p:cNvPr id="1300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941" y="1491853"/>
            <a:ext cx="5274469" cy="283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Egyenes összekötő nyíllal 10"/>
          <p:cNvCxnSpPr/>
          <p:nvPr/>
        </p:nvCxnSpPr>
        <p:spPr>
          <a:xfrm flipH="1">
            <a:off x="6516291" y="1491853"/>
            <a:ext cx="432197" cy="594122"/>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625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defRPr/>
            </a:pPr>
            <a:r>
              <a:rPr lang="hu-HU" dirty="0"/>
              <a:t>Gyakoribb, komolyabb hőhullámok</a:t>
            </a:r>
          </a:p>
        </p:txBody>
      </p:sp>
      <p:sp>
        <p:nvSpPr>
          <p:cNvPr id="6" name="Szöveg helye 5"/>
          <p:cNvSpPr>
            <a:spLocks noGrp="1"/>
          </p:cNvSpPr>
          <p:nvPr>
            <p:ph type="body" idx="1"/>
          </p:nvPr>
        </p:nvSpPr>
        <p:spPr>
          <a:xfrm>
            <a:off x="507207" y="1529954"/>
            <a:ext cx="3498056" cy="542925"/>
          </a:xfrm>
        </p:spPr>
        <p:txBody>
          <a:bodyPr>
            <a:normAutofit fontScale="85000" lnSpcReduction="20000"/>
          </a:bodyPr>
          <a:lstStyle/>
          <a:p>
            <a:pPr>
              <a:defRPr/>
            </a:pPr>
            <a:r>
              <a:rPr lang="hu-HU" dirty="0"/>
              <a:t>1981-2017 hőhullámos napok (napi középhőmérséklet &gt; 25 °C) változása</a:t>
            </a:r>
          </a:p>
        </p:txBody>
      </p:sp>
      <p:pic>
        <p:nvPicPr>
          <p:cNvPr id="12" name="Tartalom helye 10" descr="C:\Users\hoffmann_l\Documents\NÉS2\2017\Hohullam.png">
            <a:extLst>
              <a:ext uri="{FF2B5EF4-FFF2-40B4-BE49-F238E27FC236}">
                <a16:creationId xmlns:a16="http://schemas.microsoft.com/office/drawing/2014/main" id="{DC28CF2C-78D6-49E0-961A-B7667BF70985}"/>
              </a:ext>
            </a:extLst>
          </p:cNvPr>
          <p:cNvPicPr>
            <a:picLocks noGrp="1"/>
          </p:cNvPicPr>
          <p:nvPr>
            <p:ph sz="half" idx="2"/>
          </p:nvPr>
        </p:nvPicPr>
        <p:blipFill>
          <a:blip r:embed="rId3" cstate="print"/>
          <a:srcRect/>
          <a:stretch>
            <a:fillRect/>
          </a:stretch>
        </p:blipFill>
        <p:spPr bwMode="auto">
          <a:xfrm>
            <a:off x="897435" y="2153607"/>
            <a:ext cx="2718393" cy="2223762"/>
          </a:xfrm>
          <a:prstGeom prst="rect">
            <a:avLst/>
          </a:prstGeom>
          <a:noFill/>
          <a:ln w="9525">
            <a:noFill/>
            <a:miter lim="800000"/>
            <a:headEnd/>
            <a:tailEnd/>
          </a:ln>
        </p:spPr>
      </p:pic>
      <p:pic>
        <p:nvPicPr>
          <p:cNvPr id="13" name="Picture 4" descr="3. ábra">
            <a:extLst>
              <a:ext uri="{FF2B5EF4-FFF2-40B4-BE49-F238E27FC236}">
                <a16:creationId xmlns:a16="http://schemas.microsoft.com/office/drawing/2014/main" id="{6120225B-5E31-4C14-AF9D-FCD21578FF6B}"/>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4505325" y="2553518"/>
            <a:ext cx="3497263" cy="14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zöveg helye 8">
            <a:extLst>
              <a:ext uri="{FF2B5EF4-FFF2-40B4-BE49-F238E27FC236}">
                <a16:creationId xmlns:a16="http://schemas.microsoft.com/office/drawing/2014/main" id="{8516D30E-4C76-4D27-8DAB-FE6A531BD5E4}"/>
              </a:ext>
            </a:extLst>
          </p:cNvPr>
          <p:cNvSpPr>
            <a:spLocks noGrp="1"/>
          </p:cNvSpPr>
          <p:nvPr>
            <p:ph type="body" sz="quarter" idx="3"/>
          </p:nvPr>
        </p:nvSpPr>
        <p:spPr/>
        <p:txBody>
          <a:bodyPr/>
          <a:lstStyle/>
          <a:p>
            <a:endParaRPr lang="hu-HU"/>
          </a:p>
        </p:txBody>
      </p:sp>
    </p:spTree>
    <p:extLst>
      <p:ext uri="{BB962C8B-B14F-4D97-AF65-F5344CB8AC3E}">
        <p14:creationId xmlns:p14="http://schemas.microsoft.com/office/powerpoint/2010/main" val="3942999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26244" y="184547"/>
            <a:ext cx="8460581" cy="1243013"/>
          </a:xfrm>
        </p:spPr>
        <p:txBody>
          <a:bodyPr/>
          <a:lstStyle/>
          <a:p>
            <a:pPr>
              <a:defRPr/>
            </a:pPr>
            <a:r>
              <a:rPr lang="hu-HU" sz="2700" dirty="0"/>
              <a:t>Összességében kissé csökkenő csapadékmennyiség, 4,6%-os 1901-től, de szélsőségesebb!</a:t>
            </a:r>
          </a:p>
        </p:txBody>
      </p:sp>
      <p:sp>
        <p:nvSpPr>
          <p:cNvPr id="6" name="Szöveg helye 5"/>
          <p:cNvSpPr>
            <a:spLocks noGrp="1"/>
          </p:cNvSpPr>
          <p:nvPr>
            <p:ph type="body" idx="1"/>
          </p:nvPr>
        </p:nvSpPr>
        <p:spPr>
          <a:xfrm>
            <a:off x="507207" y="1529954"/>
            <a:ext cx="3498056" cy="542925"/>
          </a:xfrm>
        </p:spPr>
        <p:txBody>
          <a:bodyPr>
            <a:normAutofit/>
          </a:bodyPr>
          <a:lstStyle/>
          <a:p>
            <a:pPr>
              <a:defRPr/>
            </a:pPr>
            <a:r>
              <a:rPr lang="hu-HU" dirty="0">
                <a:solidFill>
                  <a:srgbClr val="FF0000"/>
                </a:solidFill>
              </a:rPr>
              <a:t>nagy a változékonyság</a:t>
            </a:r>
          </a:p>
        </p:txBody>
      </p:sp>
      <p:sp>
        <p:nvSpPr>
          <p:cNvPr id="8" name="Szöveg helye 7"/>
          <p:cNvSpPr>
            <a:spLocks noGrp="1"/>
          </p:cNvSpPr>
          <p:nvPr>
            <p:ph type="body" sz="quarter" idx="3"/>
          </p:nvPr>
        </p:nvSpPr>
        <p:spPr>
          <a:xfrm>
            <a:off x="4505326" y="1528763"/>
            <a:ext cx="3498056" cy="541735"/>
          </a:xfrm>
        </p:spPr>
        <p:txBody>
          <a:bodyPr/>
          <a:lstStyle/>
          <a:p>
            <a:pPr>
              <a:defRPr/>
            </a:pPr>
            <a:r>
              <a:rPr lang="hu-HU" dirty="0">
                <a:solidFill>
                  <a:srgbClr val="FF0000"/>
                </a:solidFill>
              </a:rPr>
              <a:t>kevesebb napon hullik csapadék</a:t>
            </a:r>
          </a:p>
        </p:txBody>
      </p:sp>
      <p:graphicFrame>
        <p:nvGraphicFramePr>
          <p:cNvPr id="12" name="Tartalom helye 11"/>
          <p:cNvGraphicFramePr>
            <a:graphicFrameLocks noGrp="1"/>
          </p:cNvGraphicFramePr>
          <p:nvPr>
            <p:ph sz="quarter" idx="4"/>
            <p:extLst>
              <p:ext uri="{D42A27DB-BD31-4B8C-83A1-F6EECF244321}">
                <p14:modId xmlns:p14="http://schemas.microsoft.com/office/powerpoint/2010/main" val="2893544870"/>
              </p:ext>
            </p:extLst>
          </p:nvPr>
        </p:nvGraphicFramePr>
        <p:xfrm>
          <a:off x="4505325" y="2200697"/>
          <a:ext cx="4291834" cy="2400300"/>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3">
            <a:extLst>
              <a:ext uri="{FF2B5EF4-FFF2-40B4-BE49-F238E27FC236}">
                <a16:creationId xmlns:a16="http://schemas.microsoft.com/office/drawing/2014/main" id="{2B6DA087-B2D8-4DC7-A7D8-D9D1DCE5A017}"/>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08000" y="2238935"/>
            <a:ext cx="3807262" cy="2235094"/>
          </a:xfrm>
          <a:prstGeom prst="rect">
            <a:avLst/>
          </a:prstGeom>
          <a:ln>
            <a:solidFill>
              <a:schemeClr val="accent1">
                <a:lumMod val="50000"/>
              </a:schemeClr>
            </a:solid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468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744" y="3194070"/>
            <a:ext cx="2223026" cy="1714811"/>
          </a:xfrm>
          <a:prstGeom prst="rect">
            <a:avLst/>
          </a:prstGeom>
          <a:ln>
            <a:solidFill>
              <a:schemeClr val="tx1"/>
            </a:solidFill>
          </a:ln>
        </p:spPr>
      </p:pic>
      <p:pic>
        <p:nvPicPr>
          <p:cNvPr id="3" name="Kép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046" y="3194070"/>
            <a:ext cx="2191059" cy="1716148"/>
          </a:xfrm>
          <a:prstGeom prst="rect">
            <a:avLst/>
          </a:prstGeom>
          <a:ln>
            <a:solidFill>
              <a:schemeClr val="tx1"/>
            </a:solidFill>
          </a:ln>
        </p:spPr>
      </p:pic>
      <p:pic>
        <p:nvPicPr>
          <p:cNvPr id="2" name="Kép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3926" y="3194070"/>
            <a:ext cx="2294778" cy="1725487"/>
          </a:xfrm>
          <a:prstGeom prst="rect">
            <a:avLst/>
          </a:prstGeom>
          <a:ln>
            <a:solidFill>
              <a:schemeClr val="tx1"/>
            </a:solidFill>
          </a:ln>
        </p:spPr>
      </p:pic>
      <p:sp>
        <p:nvSpPr>
          <p:cNvPr id="5" name="Téglalap 4"/>
          <p:cNvSpPr/>
          <p:nvPr/>
        </p:nvSpPr>
        <p:spPr>
          <a:xfrm>
            <a:off x="789385" y="3178969"/>
            <a:ext cx="1513284" cy="369332"/>
          </a:xfrm>
          <a:prstGeom prst="rect">
            <a:avLst/>
          </a:prstGeom>
        </p:spPr>
        <p:txBody>
          <a:bodyPr>
            <a:spAutoFit/>
          </a:bodyPr>
          <a:lstStyle/>
          <a:p>
            <a:pPr algn="ctr">
              <a:defRPr sz="1200" b="1" i="0" u="none" strike="noStrike" kern="1200" cap="all" spc="50" baseline="0">
                <a:solidFill>
                  <a:prstClr val="black">
                    <a:lumMod val="65000"/>
                    <a:lumOff val="35000"/>
                  </a:prstClr>
                </a:solidFill>
                <a:latin typeface="+mn-lt"/>
                <a:ea typeface="+mn-ea"/>
                <a:cs typeface="+mn-cs"/>
              </a:defRPr>
            </a:pPr>
            <a:r>
              <a:rPr lang="hu-HU" sz="900" b="1" cap="all" spc="38" dirty="0">
                <a:solidFill>
                  <a:prstClr val="black">
                    <a:lumMod val="65000"/>
                    <a:lumOff val="35000"/>
                  </a:prstClr>
                </a:solidFill>
              </a:rPr>
              <a:t>Csapadékos napok vált., 1961-2017  </a:t>
            </a:r>
          </a:p>
        </p:txBody>
      </p:sp>
      <p:sp>
        <p:nvSpPr>
          <p:cNvPr id="13" name="Téglalap 12"/>
          <p:cNvSpPr/>
          <p:nvPr/>
        </p:nvSpPr>
        <p:spPr>
          <a:xfrm>
            <a:off x="2950369" y="3178969"/>
            <a:ext cx="1512094" cy="369332"/>
          </a:xfrm>
          <a:prstGeom prst="rect">
            <a:avLst/>
          </a:prstGeom>
        </p:spPr>
        <p:txBody>
          <a:bodyPr>
            <a:spAutoFit/>
          </a:bodyPr>
          <a:lstStyle/>
          <a:p>
            <a:pPr algn="ctr">
              <a:defRPr sz="1200" b="1" i="0" u="none" strike="noStrike" kern="1200" cap="all" spc="50" baseline="0">
                <a:solidFill>
                  <a:prstClr val="black">
                    <a:lumMod val="65000"/>
                    <a:lumOff val="35000"/>
                  </a:prstClr>
                </a:solidFill>
                <a:latin typeface="+mn-lt"/>
                <a:ea typeface="+mn-ea"/>
                <a:cs typeface="+mn-cs"/>
              </a:defRPr>
            </a:pPr>
            <a:r>
              <a:rPr lang="hu-HU" sz="900" b="1" cap="all" spc="38" dirty="0">
                <a:solidFill>
                  <a:prstClr val="black">
                    <a:lumMod val="65000"/>
                    <a:lumOff val="35000"/>
                  </a:prstClr>
                </a:solidFill>
              </a:rPr>
              <a:t>Max. 5 napi Összeg vált., 1961-2017  </a:t>
            </a:r>
          </a:p>
        </p:txBody>
      </p:sp>
      <p:sp>
        <p:nvSpPr>
          <p:cNvPr id="14" name="Téglalap 13"/>
          <p:cNvSpPr/>
          <p:nvPr/>
        </p:nvSpPr>
        <p:spPr>
          <a:xfrm>
            <a:off x="5338592" y="3182669"/>
            <a:ext cx="1512094" cy="369332"/>
          </a:xfrm>
          <a:prstGeom prst="rect">
            <a:avLst/>
          </a:prstGeom>
        </p:spPr>
        <p:txBody>
          <a:bodyPr>
            <a:spAutoFit/>
          </a:bodyPr>
          <a:lstStyle/>
          <a:p>
            <a:pPr algn="ctr">
              <a:defRPr sz="1200" b="1" i="0" u="none" strike="noStrike" kern="1200" cap="all" spc="50" baseline="0">
                <a:solidFill>
                  <a:prstClr val="black">
                    <a:lumMod val="65000"/>
                    <a:lumOff val="35000"/>
                  </a:prstClr>
                </a:solidFill>
                <a:latin typeface="+mn-lt"/>
                <a:ea typeface="+mn-ea"/>
                <a:cs typeface="+mn-cs"/>
              </a:defRPr>
            </a:pPr>
            <a:r>
              <a:rPr lang="hu-HU" sz="900" b="1" cap="all" spc="38" dirty="0">
                <a:solidFill>
                  <a:prstClr val="black">
                    <a:lumMod val="65000"/>
                    <a:lumOff val="35000"/>
                  </a:prstClr>
                </a:solidFill>
              </a:rPr>
              <a:t>Napi Intenzitás vált., nyár, 1961-2017  </a:t>
            </a:r>
          </a:p>
        </p:txBody>
      </p:sp>
      <p:sp>
        <p:nvSpPr>
          <p:cNvPr id="6" name="Cím 5"/>
          <p:cNvSpPr>
            <a:spLocks noGrp="1"/>
          </p:cNvSpPr>
          <p:nvPr>
            <p:ph type="title"/>
          </p:nvPr>
        </p:nvSpPr>
        <p:spPr>
          <a:xfrm>
            <a:off x="7717810" y="161819"/>
            <a:ext cx="1371600" cy="4757738"/>
          </a:xfrm>
        </p:spPr>
        <p:txBody>
          <a:bodyPr/>
          <a:lstStyle/>
          <a:p>
            <a:pPr>
              <a:defRPr/>
            </a:pPr>
            <a:r>
              <a:rPr lang="hu-HU" sz="1800" dirty="0">
                <a:solidFill>
                  <a:srgbClr val="FF0000"/>
                </a:solidFill>
              </a:rPr>
              <a:t>Csapadék indikátorok</a:t>
            </a:r>
            <a:br>
              <a:rPr lang="hu-HU" sz="1800" dirty="0">
                <a:solidFill>
                  <a:srgbClr val="FF0000"/>
                </a:solidFill>
              </a:rPr>
            </a:br>
            <a:r>
              <a:rPr lang="hu-HU" sz="1800" dirty="0">
                <a:solidFill>
                  <a:srgbClr val="FF0000"/>
                </a:solidFill>
              </a:rPr>
              <a:t>1901-2017</a:t>
            </a:r>
            <a:br>
              <a:rPr lang="hu-HU" sz="1800" dirty="0">
                <a:solidFill>
                  <a:srgbClr val="FF0000"/>
                </a:solidFill>
              </a:rPr>
            </a:br>
            <a:br>
              <a:rPr lang="hu-HU" sz="1800" dirty="0">
                <a:solidFill>
                  <a:srgbClr val="FF0000"/>
                </a:solidFill>
              </a:rPr>
            </a:br>
            <a:r>
              <a:rPr lang="hu-HU" sz="1800" dirty="0">
                <a:solidFill>
                  <a:srgbClr val="FF0000"/>
                </a:solidFill>
              </a:rPr>
              <a:t>és a </a:t>
            </a:r>
            <a:br>
              <a:rPr lang="hu-HU" sz="1800" dirty="0">
                <a:solidFill>
                  <a:srgbClr val="FF0000"/>
                </a:solidFill>
              </a:rPr>
            </a:br>
            <a:br>
              <a:rPr lang="hu-HU" sz="1800" dirty="0">
                <a:solidFill>
                  <a:srgbClr val="FF0000"/>
                </a:solidFill>
              </a:rPr>
            </a:br>
            <a:r>
              <a:rPr lang="hu-HU" sz="1800" dirty="0">
                <a:solidFill>
                  <a:srgbClr val="FF0000"/>
                </a:solidFill>
              </a:rPr>
              <a:t>változás térben, 1961-2017  </a:t>
            </a:r>
          </a:p>
        </p:txBody>
      </p:sp>
      <p:sp>
        <p:nvSpPr>
          <p:cNvPr id="147465" name="Téglalap 14"/>
          <p:cNvSpPr>
            <a:spLocks noChangeArrowheads="1"/>
          </p:cNvSpPr>
          <p:nvPr/>
        </p:nvSpPr>
        <p:spPr bwMode="auto">
          <a:xfrm>
            <a:off x="789385" y="4637485"/>
            <a:ext cx="1688283"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r>
              <a:rPr lang="hu-HU" altLang="hu-HU" sz="1013" dirty="0"/>
              <a:t>min:-16,1 </a:t>
            </a:r>
            <a:r>
              <a:rPr lang="hu-HU" altLang="hu-HU" sz="1013" dirty="0" err="1"/>
              <a:t>átl</a:t>
            </a:r>
            <a:r>
              <a:rPr lang="hu-HU" altLang="hu-HU" sz="1013" dirty="0"/>
              <a:t>:-1,1 </a:t>
            </a:r>
            <a:r>
              <a:rPr lang="hu-HU" altLang="hu-HU" sz="1013" dirty="0" err="1"/>
              <a:t>max</a:t>
            </a:r>
            <a:r>
              <a:rPr lang="hu-HU" altLang="hu-HU" sz="1013" dirty="0"/>
              <a:t>: +25,1</a:t>
            </a:r>
          </a:p>
        </p:txBody>
      </p:sp>
      <p:sp>
        <p:nvSpPr>
          <p:cNvPr id="147466" name="Téglalap 15"/>
          <p:cNvSpPr>
            <a:spLocks noChangeArrowheads="1"/>
          </p:cNvSpPr>
          <p:nvPr/>
        </p:nvSpPr>
        <p:spPr bwMode="auto">
          <a:xfrm>
            <a:off x="3165872" y="4637485"/>
            <a:ext cx="1712328"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r>
              <a:rPr lang="hu-HU" altLang="hu-HU" sz="1013" dirty="0"/>
              <a:t>min:-20.5 </a:t>
            </a:r>
            <a:r>
              <a:rPr lang="hu-HU" altLang="hu-HU" sz="1013" dirty="0" err="1"/>
              <a:t>átl</a:t>
            </a:r>
            <a:r>
              <a:rPr lang="hu-HU" altLang="hu-HU" sz="1013" dirty="0"/>
              <a:t>:+6,7 </a:t>
            </a:r>
            <a:r>
              <a:rPr lang="hu-HU" altLang="hu-HU" sz="1013" dirty="0" err="1"/>
              <a:t>max</a:t>
            </a:r>
            <a:r>
              <a:rPr lang="hu-HU" altLang="hu-HU" sz="1013" dirty="0"/>
              <a:t>: +46,3</a:t>
            </a:r>
          </a:p>
        </p:txBody>
      </p:sp>
      <p:sp>
        <p:nvSpPr>
          <p:cNvPr id="147467" name="Téglalap 16"/>
          <p:cNvSpPr>
            <a:spLocks noChangeArrowheads="1"/>
          </p:cNvSpPr>
          <p:nvPr/>
        </p:nvSpPr>
        <p:spPr bwMode="auto">
          <a:xfrm>
            <a:off x="5542360" y="4637485"/>
            <a:ext cx="1580882"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defRPr>
            </a:lvl9pPr>
          </a:lstStyle>
          <a:p>
            <a:r>
              <a:rPr lang="hu-HU" altLang="hu-HU" sz="1013" dirty="0"/>
              <a:t>min:-2,4 </a:t>
            </a:r>
            <a:r>
              <a:rPr lang="hu-HU" altLang="hu-HU" sz="1013" dirty="0" err="1"/>
              <a:t>átl</a:t>
            </a:r>
            <a:r>
              <a:rPr lang="hu-HU" altLang="hu-HU" sz="1013" dirty="0"/>
              <a:t>:+0,6 </a:t>
            </a:r>
            <a:r>
              <a:rPr lang="hu-HU" altLang="hu-HU" sz="1013" dirty="0" err="1"/>
              <a:t>max</a:t>
            </a:r>
            <a:r>
              <a:rPr lang="hu-HU" altLang="hu-HU" sz="1013" dirty="0"/>
              <a:t>: +2,8</a:t>
            </a:r>
          </a:p>
        </p:txBody>
      </p:sp>
      <p:graphicFrame>
        <p:nvGraphicFramePr>
          <p:cNvPr id="18" name="Diagram 17"/>
          <p:cNvGraphicFramePr>
            <a:graphicFrameLocks/>
          </p:cNvGraphicFramePr>
          <p:nvPr>
            <p:extLst/>
          </p:nvPr>
        </p:nvGraphicFramePr>
        <p:xfrm>
          <a:off x="355967" y="182656"/>
          <a:ext cx="2523139" cy="146650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Diagram 24"/>
          <p:cNvGraphicFramePr>
            <a:graphicFrameLocks/>
          </p:cNvGraphicFramePr>
          <p:nvPr>
            <p:extLst>
              <p:ext uri="{D42A27DB-BD31-4B8C-83A1-F6EECF244321}">
                <p14:modId xmlns:p14="http://schemas.microsoft.com/office/powerpoint/2010/main" val="2450752218"/>
              </p:ext>
            </p:extLst>
          </p:nvPr>
        </p:nvGraphicFramePr>
        <p:xfrm>
          <a:off x="2993442" y="199098"/>
          <a:ext cx="2341437" cy="145006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6" name="Diagram 25"/>
          <p:cNvGraphicFramePr>
            <a:graphicFrameLocks/>
          </p:cNvGraphicFramePr>
          <p:nvPr>
            <p:extLst>
              <p:ext uri="{D42A27DB-BD31-4B8C-83A1-F6EECF244321}">
                <p14:modId xmlns:p14="http://schemas.microsoft.com/office/powerpoint/2010/main" val="2577359144"/>
              </p:ext>
            </p:extLst>
          </p:nvPr>
        </p:nvGraphicFramePr>
        <p:xfrm>
          <a:off x="355967" y="1697056"/>
          <a:ext cx="2523139" cy="143730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7" name="Diagram 26"/>
          <p:cNvGraphicFramePr>
            <a:graphicFrameLocks/>
          </p:cNvGraphicFramePr>
          <p:nvPr>
            <p:extLst/>
          </p:nvPr>
        </p:nvGraphicFramePr>
        <p:xfrm>
          <a:off x="2993442" y="1697056"/>
          <a:ext cx="2341437" cy="141890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8" name="Diagram 27"/>
          <p:cNvGraphicFramePr>
            <a:graphicFrameLocks/>
          </p:cNvGraphicFramePr>
          <p:nvPr>
            <p:extLst/>
          </p:nvPr>
        </p:nvGraphicFramePr>
        <p:xfrm>
          <a:off x="5401744" y="201907"/>
          <a:ext cx="2223026" cy="144725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9" name="Diagram 18"/>
          <p:cNvGraphicFramePr>
            <a:graphicFrameLocks/>
          </p:cNvGraphicFramePr>
          <p:nvPr>
            <p:extLst>
              <p:ext uri="{D42A27DB-BD31-4B8C-83A1-F6EECF244321}">
                <p14:modId xmlns:p14="http://schemas.microsoft.com/office/powerpoint/2010/main" val="1221034997"/>
              </p:ext>
            </p:extLst>
          </p:nvPr>
        </p:nvGraphicFramePr>
        <p:xfrm>
          <a:off x="5401744" y="1697056"/>
          <a:ext cx="2223026" cy="1418908"/>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269157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9405" y="437028"/>
            <a:ext cx="8541833" cy="856853"/>
          </a:xfrm>
        </p:spPr>
        <p:txBody>
          <a:bodyPr/>
          <a:lstStyle/>
          <a:p>
            <a:r>
              <a:rPr lang="hu-HU" dirty="0"/>
              <a:t>Rekord alacsony vízállás a Dunán, 2018 október 18.</a:t>
            </a:r>
          </a:p>
        </p:txBody>
      </p:sp>
      <p:sp>
        <p:nvSpPr>
          <p:cNvPr id="11" name="Szöveg helye 10"/>
          <p:cNvSpPr>
            <a:spLocks noGrp="1"/>
          </p:cNvSpPr>
          <p:nvPr>
            <p:ph type="body" idx="1"/>
          </p:nvPr>
        </p:nvSpPr>
        <p:spPr/>
        <p:txBody>
          <a:bodyPr/>
          <a:lstStyle/>
          <a:p>
            <a:r>
              <a:rPr lang="hu-HU" sz="1000" dirty="0"/>
              <a:t>Fotó: Krizsán Csaba</a:t>
            </a:r>
          </a:p>
        </p:txBody>
      </p:sp>
      <p:pic>
        <p:nvPicPr>
          <p:cNvPr id="10" name="Tartalom helye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000" y="2100639"/>
            <a:ext cx="3497263" cy="2329698"/>
          </a:xfrm>
          <a:prstGeom prst="rect">
            <a:avLst/>
          </a:prstGeom>
        </p:spPr>
      </p:pic>
      <p:sp>
        <p:nvSpPr>
          <p:cNvPr id="12" name="Szöveg helye 11"/>
          <p:cNvSpPr>
            <a:spLocks noGrp="1"/>
          </p:cNvSpPr>
          <p:nvPr>
            <p:ph type="body" sz="quarter" idx="3"/>
          </p:nvPr>
        </p:nvSpPr>
        <p:spPr/>
        <p:txBody>
          <a:bodyPr>
            <a:normAutofit/>
          </a:bodyPr>
          <a:lstStyle/>
          <a:p>
            <a:r>
              <a:rPr lang="hu-HU" sz="1000" dirty="0"/>
              <a:t>Fotó: Reviczky Zsolt</a:t>
            </a:r>
          </a:p>
        </p:txBody>
      </p:sp>
      <p:pic>
        <p:nvPicPr>
          <p:cNvPr id="9" name="Tartalom helye 8"/>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505325" y="2097235"/>
            <a:ext cx="3497263" cy="2333330"/>
          </a:xfrm>
          <a:prstGeom prst="rect">
            <a:avLst/>
          </a:prstGeom>
        </p:spPr>
      </p:pic>
      <p:sp>
        <p:nvSpPr>
          <p:cNvPr id="3" name="Dia számának helye 2"/>
          <p:cNvSpPr>
            <a:spLocks noGrp="1"/>
          </p:cNvSpPr>
          <p:nvPr>
            <p:ph type="sldNum" sz="quarter" idx="12"/>
          </p:nvPr>
        </p:nvSpPr>
        <p:spPr/>
        <p:txBody>
          <a:bodyPr/>
          <a:lstStyle/>
          <a:p>
            <a:fld id="{FD7096EC-A894-4F47-929A-65581C0900F7}" type="slidenum">
              <a:rPr lang="en-US" smtClean="0"/>
              <a:t>14</a:t>
            </a:fld>
            <a:endParaRPr lang="en-US"/>
          </a:p>
        </p:txBody>
      </p:sp>
    </p:spTree>
    <p:extLst>
      <p:ext uri="{BB962C8B-B14F-4D97-AF65-F5344CB8AC3E}">
        <p14:creationId xmlns:p14="http://schemas.microsoft.com/office/powerpoint/2010/main" val="991541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err="1"/>
              <a:t>DriDanube</a:t>
            </a:r>
            <a:r>
              <a:rPr lang="hu-HU" dirty="0"/>
              <a:t> projekt: </a:t>
            </a:r>
            <a:r>
              <a:rPr lang="sl-SI" dirty="0"/>
              <a:t>Aszály kockázat a Duna régióban </a:t>
            </a:r>
            <a:endParaRPr lang="hu-HU" dirty="0"/>
          </a:p>
        </p:txBody>
      </p:sp>
      <p:sp>
        <p:nvSpPr>
          <p:cNvPr id="9" name="Tartalom helye 8">
            <a:extLst>
              <a:ext uri="{FF2B5EF4-FFF2-40B4-BE49-F238E27FC236}">
                <a16:creationId xmlns:a16="http://schemas.microsoft.com/office/drawing/2014/main" id="{FE6A6576-A0CE-462B-BCEA-DBCA563908E4}"/>
              </a:ext>
            </a:extLst>
          </p:cNvPr>
          <p:cNvSpPr>
            <a:spLocks noGrp="1"/>
          </p:cNvSpPr>
          <p:nvPr>
            <p:ph sz="half" idx="1"/>
          </p:nvPr>
        </p:nvSpPr>
        <p:spPr>
          <a:xfrm>
            <a:off x="684212" y="1369219"/>
            <a:ext cx="3887788" cy="3110706"/>
          </a:xfrm>
        </p:spPr>
        <p:txBody>
          <a:bodyPr/>
          <a:lstStyle/>
          <a:p>
            <a:r>
              <a:rPr lang="hu-HU" dirty="0"/>
              <a:t>Műholdas aszálymonitoring információk</a:t>
            </a:r>
          </a:p>
        </p:txBody>
      </p:sp>
      <p:sp>
        <p:nvSpPr>
          <p:cNvPr id="10" name="Tartalom helye 9">
            <a:extLst>
              <a:ext uri="{FF2B5EF4-FFF2-40B4-BE49-F238E27FC236}">
                <a16:creationId xmlns:a16="http://schemas.microsoft.com/office/drawing/2014/main" id="{1365D593-49EA-4EFC-BD37-2C2CC62FC429}"/>
              </a:ext>
            </a:extLst>
          </p:cNvPr>
          <p:cNvSpPr>
            <a:spLocks noGrp="1"/>
          </p:cNvSpPr>
          <p:nvPr>
            <p:ph sz="half" idx="2"/>
          </p:nvPr>
        </p:nvSpPr>
        <p:spPr/>
        <p:txBody>
          <a:bodyPr/>
          <a:lstStyle/>
          <a:p>
            <a:pPr>
              <a:buFont typeface="Wingdings" panose="05000000000000000000" pitchFamily="2" charset="2"/>
              <a:buChar char="ü"/>
            </a:pPr>
            <a:r>
              <a:rPr lang="hu-HU" sz="1800" b="1" dirty="0"/>
              <a:t>SWI</a:t>
            </a:r>
            <a:r>
              <a:rPr lang="hu-HU" sz="1800" dirty="0"/>
              <a:t> – </a:t>
            </a:r>
            <a:r>
              <a:rPr lang="hu-HU" sz="1800" dirty="0" err="1"/>
              <a:t>Soil</a:t>
            </a:r>
            <a:r>
              <a:rPr lang="hu-HU" sz="1800" dirty="0"/>
              <a:t> </a:t>
            </a:r>
            <a:r>
              <a:rPr lang="hu-HU" sz="1800" dirty="0" err="1"/>
              <a:t>Water</a:t>
            </a:r>
            <a:r>
              <a:rPr lang="hu-HU" sz="1800" dirty="0"/>
              <a:t> Index</a:t>
            </a:r>
            <a:br>
              <a:rPr lang="hu-HU" sz="1800" dirty="0"/>
            </a:br>
            <a:r>
              <a:rPr lang="hu-HU" sz="1800" dirty="0"/>
              <a:t>0-40cm talajréteg nedvességtartalma</a:t>
            </a:r>
            <a:br>
              <a:rPr lang="hu-HU" sz="1800" dirty="0"/>
            </a:br>
            <a:r>
              <a:rPr lang="hu-HU" sz="1800" dirty="0"/>
              <a:t>napi SWI anomália 2007-2016 időszakhoz viszonyítva</a:t>
            </a:r>
            <a:br>
              <a:rPr lang="hu-HU" sz="1800" dirty="0"/>
            </a:br>
            <a:r>
              <a:rPr lang="hu-HU" sz="1800" dirty="0"/>
              <a:t>Térbeli felbontás 12,5km és 1km</a:t>
            </a:r>
          </a:p>
          <a:p>
            <a:pPr>
              <a:buFont typeface="Wingdings" panose="05000000000000000000" pitchFamily="2" charset="2"/>
              <a:buChar char="ü"/>
            </a:pPr>
            <a:r>
              <a:rPr lang="hu-HU" sz="1800" b="1" dirty="0"/>
              <a:t>NDVI</a:t>
            </a:r>
            <a:r>
              <a:rPr lang="hu-HU" sz="1800" dirty="0"/>
              <a:t> – Normalizált Vegetációs Index anomália</a:t>
            </a:r>
            <a:br>
              <a:rPr lang="hu-HU" sz="1800" dirty="0"/>
            </a:br>
            <a:r>
              <a:rPr lang="hu-HU" sz="1800" dirty="0"/>
              <a:t>az 1999-2016 időszakhoz viszonyítva</a:t>
            </a:r>
          </a:p>
          <a:p>
            <a:pPr>
              <a:buFont typeface="Wingdings" panose="05000000000000000000" pitchFamily="2" charset="2"/>
              <a:buChar char="ü"/>
            </a:pPr>
            <a:r>
              <a:rPr lang="hu-HU" sz="1800" dirty="0"/>
              <a:t>EUMETSAT </a:t>
            </a:r>
            <a:r>
              <a:rPr lang="hu-HU" sz="1800" b="1" dirty="0"/>
              <a:t>H-SAF</a:t>
            </a:r>
            <a:r>
              <a:rPr lang="hu-HU" sz="1800" dirty="0"/>
              <a:t> 24h csapadékösszeg, 5km-es felbontás</a:t>
            </a:r>
          </a:p>
          <a:p>
            <a:endParaRPr lang="hu-HU" sz="1800" dirty="0"/>
          </a:p>
        </p:txBody>
      </p:sp>
      <p:pic>
        <p:nvPicPr>
          <p:cNvPr id="4" name="Kép 3"/>
          <p:cNvPicPr>
            <a:picLocks noChangeAspect="1"/>
          </p:cNvPicPr>
          <p:nvPr/>
        </p:nvPicPr>
        <p:blipFill rotWithShape="1">
          <a:blip r:embed="rId3"/>
          <a:srcRect l="750" t="12267" r="15625" b="22266"/>
          <a:stretch/>
        </p:blipFill>
        <p:spPr>
          <a:xfrm>
            <a:off x="391790" y="2156815"/>
            <a:ext cx="4180210" cy="1840792"/>
          </a:xfrm>
          <a:prstGeom prst="rect">
            <a:avLst/>
          </a:prstGeom>
        </p:spPr>
      </p:pic>
      <p:pic>
        <p:nvPicPr>
          <p:cNvPr id="5" name="Kép 4">
            <a:extLst>
              <a:ext uri="{FF2B5EF4-FFF2-40B4-BE49-F238E27FC236}">
                <a16:creationId xmlns:a16="http://schemas.microsoft.com/office/drawing/2014/main" id="{61F1C505-CD5E-434B-9D7C-287FFB31B5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9435" y="4101115"/>
            <a:ext cx="1592565" cy="619969"/>
          </a:xfrm>
          <a:prstGeom prst="rect">
            <a:avLst/>
          </a:prstGeom>
        </p:spPr>
      </p:pic>
    </p:spTree>
    <p:extLst>
      <p:ext uri="{BB962C8B-B14F-4D97-AF65-F5344CB8AC3E}">
        <p14:creationId xmlns:p14="http://schemas.microsoft.com/office/powerpoint/2010/main" val="896119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title"/>
          </p:nvPr>
        </p:nvSpPr>
        <p:spPr/>
        <p:txBody>
          <a:bodyPr/>
          <a:lstStyle/>
          <a:p>
            <a:r>
              <a:rPr lang="hu-HU" b="1" dirty="0" err="1"/>
              <a:t>Aszálymonitoring</a:t>
            </a:r>
            <a:r>
              <a:rPr lang="hu-HU" b="1" dirty="0"/>
              <a:t> az </a:t>
            </a:r>
            <a:r>
              <a:rPr lang="hu-HU" b="1" dirty="0" err="1"/>
              <a:t>OMSZ-nál</a:t>
            </a:r>
            <a:endParaRPr lang="en-US" b="1" dirty="0"/>
          </a:p>
        </p:txBody>
      </p:sp>
      <p:sp>
        <p:nvSpPr>
          <p:cNvPr id="7" name="Tartalom helye 6"/>
          <p:cNvSpPr>
            <a:spLocks noGrp="1"/>
          </p:cNvSpPr>
          <p:nvPr>
            <p:ph sz="half" idx="1"/>
          </p:nvPr>
        </p:nvSpPr>
        <p:spPr>
          <a:xfrm>
            <a:off x="1429789" y="1070810"/>
            <a:ext cx="3439513" cy="3561912"/>
          </a:xfrm>
        </p:spPr>
        <p:txBody>
          <a:bodyPr>
            <a:normAutofit fontScale="92500" lnSpcReduction="20000"/>
          </a:bodyPr>
          <a:lstStyle/>
          <a:p>
            <a:pPr marL="385763" indent="-385763">
              <a:buFont typeface="+mj-lt"/>
              <a:buAutoNum type="arabicPeriod"/>
            </a:pPr>
            <a:r>
              <a:rPr lang="hu-HU" b="1" dirty="0"/>
              <a:t>Meteorológiai aszály: </a:t>
            </a:r>
            <a:r>
              <a:rPr lang="hu-HU" dirty="0"/>
              <a:t>havi csapadék anomália, SPI</a:t>
            </a:r>
          </a:p>
          <a:p>
            <a:pPr marL="457200" indent="-457200">
              <a:buFont typeface="+mj-lt"/>
              <a:buAutoNum type="arabicPeriod"/>
            </a:pPr>
            <a:r>
              <a:rPr lang="hu-HU" b="1" dirty="0"/>
              <a:t>Mezőgazdasági aszály: </a:t>
            </a:r>
            <a:br>
              <a:rPr lang="hu-HU" dirty="0"/>
            </a:br>
            <a:r>
              <a:rPr lang="hu-HU" dirty="0"/>
              <a:t>Operatívan készülő NWP alapú térképek, talajnedvesség, növénymodell</a:t>
            </a:r>
          </a:p>
          <a:p>
            <a:pPr marL="385763" indent="-385763">
              <a:buFont typeface="+mj-lt"/>
              <a:buAutoNum type="arabicPeriod"/>
            </a:pPr>
            <a:r>
              <a:rPr lang="hu-HU" b="1" dirty="0"/>
              <a:t>Műholdas:</a:t>
            </a:r>
            <a:r>
              <a:rPr lang="hu-HU" dirty="0"/>
              <a:t>(MODIS TERRA) NDVI, NDDI, VCI, EVI</a:t>
            </a:r>
          </a:p>
          <a:p>
            <a:pPr marL="385763" indent="-385763">
              <a:buFont typeface="+mj-lt"/>
              <a:buAutoNum type="arabicPeriod"/>
            </a:pPr>
            <a:r>
              <a:rPr lang="hu-HU" b="1" dirty="0"/>
              <a:t>Komplex mezőgazdasági kockázatkezelési rendszer</a:t>
            </a:r>
            <a:r>
              <a:rPr lang="hu-HU" dirty="0"/>
              <a:t>-2011 évi CLXVIII. Törvény</a:t>
            </a:r>
            <a:endParaRPr lang="hu-HU" b="1" dirty="0"/>
          </a:p>
        </p:txBody>
      </p:sp>
      <p:sp>
        <p:nvSpPr>
          <p:cNvPr id="5" name="Dia számának helye 4"/>
          <p:cNvSpPr>
            <a:spLocks noGrp="1"/>
          </p:cNvSpPr>
          <p:nvPr>
            <p:ph type="sldNum" sz="quarter" idx="12"/>
          </p:nvPr>
        </p:nvSpPr>
        <p:spPr/>
        <p:txBody>
          <a:bodyPr/>
          <a:lstStyle/>
          <a:p>
            <a:fld id="{5C415AE1-11D5-47B6-B18A-3487FC4BD716}" type="slidenum">
              <a:rPr lang="sk-SK" smtClean="0"/>
              <a:pPr/>
              <a:t>16</a:t>
            </a:fld>
            <a:endParaRPr lang="sk-SK" dirty="0"/>
          </a:p>
        </p:txBody>
      </p:sp>
      <p:pic>
        <p:nvPicPr>
          <p:cNvPr id="9" name="Kép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5998" y="987341"/>
            <a:ext cx="1528337" cy="1080000"/>
          </a:xfrm>
          <a:prstGeom prst="rect">
            <a:avLst/>
          </a:prstGeom>
        </p:spPr>
      </p:pic>
      <p:pic>
        <p:nvPicPr>
          <p:cNvPr id="11" name="Kép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5998" y="2121368"/>
            <a:ext cx="1440000" cy="1080000"/>
          </a:xfrm>
          <a:prstGeom prst="rect">
            <a:avLst/>
          </a:prstGeom>
        </p:spPr>
      </p:pic>
      <p:pic>
        <p:nvPicPr>
          <p:cNvPr id="12" name="Kép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2412" y="2123402"/>
            <a:ext cx="1440000" cy="1080000"/>
          </a:xfrm>
          <a:prstGeom prst="rect">
            <a:avLst/>
          </a:prstGeom>
        </p:spPr>
      </p:pic>
      <p:pic>
        <p:nvPicPr>
          <p:cNvPr id="13" name="Kép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1000" y="919760"/>
            <a:ext cx="1321412" cy="1080000"/>
          </a:xfrm>
          <a:prstGeom prst="rect">
            <a:avLst/>
          </a:prstGeom>
        </p:spPr>
      </p:pic>
      <p:pic>
        <p:nvPicPr>
          <p:cNvPr id="14" name="Kép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5998" y="3325010"/>
            <a:ext cx="1578505" cy="1080000"/>
          </a:xfrm>
          <a:prstGeom prst="rect">
            <a:avLst/>
          </a:prstGeom>
        </p:spPr>
      </p:pic>
    </p:spTree>
    <p:extLst>
      <p:ext uri="{BB962C8B-B14F-4D97-AF65-F5344CB8AC3E}">
        <p14:creationId xmlns:p14="http://schemas.microsoft.com/office/powerpoint/2010/main" val="210952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a:extLst>
              <a:ext uri="{FF2B5EF4-FFF2-40B4-BE49-F238E27FC236}">
                <a16:creationId xmlns:a16="http://schemas.microsoft.com/office/drawing/2014/main" id="{CBFF0000-2EE4-43C4-B90C-B13EE827447D}"/>
              </a:ext>
            </a:extLst>
          </p:cNvPr>
          <p:cNvSpPr>
            <a:spLocks noGrp="1"/>
          </p:cNvSpPr>
          <p:nvPr>
            <p:ph type="title"/>
          </p:nvPr>
        </p:nvSpPr>
        <p:spPr/>
        <p:txBody>
          <a:bodyPr/>
          <a:lstStyle/>
          <a:p>
            <a:r>
              <a:rPr lang="hu-HU" dirty="0"/>
              <a:t>2018 SPI</a:t>
            </a:r>
          </a:p>
        </p:txBody>
      </p:sp>
      <p:sp>
        <p:nvSpPr>
          <p:cNvPr id="5" name="Dia számának helye 4"/>
          <p:cNvSpPr>
            <a:spLocks noGrp="1"/>
          </p:cNvSpPr>
          <p:nvPr>
            <p:ph type="sldNum" sz="quarter" idx="12"/>
          </p:nvPr>
        </p:nvSpPr>
        <p:spPr/>
        <p:txBody>
          <a:bodyPr/>
          <a:lstStyle/>
          <a:p>
            <a:fld id="{02DC4336-0CE3-4588-AD1B-091E87461730}" type="slidenum">
              <a:rPr lang="en-US" smtClean="0"/>
              <a:pPr/>
              <a:t>17</a:t>
            </a:fld>
            <a:endParaRPr lang="en-US" dirty="0"/>
          </a:p>
        </p:txBody>
      </p:sp>
      <p:pic>
        <p:nvPicPr>
          <p:cNvPr id="10" name="Picture 2">
            <a:extLst>
              <a:ext uri="{FF2B5EF4-FFF2-40B4-BE49-F238E27FC236}">
                <a16:creationId xmlns:a16="http://schemas.microsoft.com/office/drawing/2014/main" id="{5349F4F0-8D55-49EA-9561-03C933817778}"/>
              </a:ext>
            </a:extLst>
          </p:cNvPr>
          <p:cNvPicPr>
            <a:picLocks noChangeAspect="1" noChangeArrowheads="1"/>
          </p:cNvPicPr>
          <p:nvPr/>
        </p:nvPicPr>
        <p:blipFill>
          <a:blip r:embed="rId3" cstate="print"/>
          <a:srcRect/>
          <a:stretch>
            <a:fillRect/>
          </a:stretch>
        </p:blipFill>
        <p:spPr bwMode="auto">
          <a:xfrm>
            <a:off x="991064" y="219678"/>
            <a:ext cx="3891899" cy="4512660"/>
          </a:xfrm>
          <a:prstGeom prst="rect">
            <a:avLst/>
          </a:prstGeom>
          <a:noFill/>
          <a:ln w="9525">
            <a:noFill/>
            <a:miter lim="800000"/>
            <a:headEnd/>
            <a:tailEnd/>
          </a:ln>
          <a:effectLst/>
        </p:spPr>
      </p:pic>
      <p:sp>
        <p:nvSpPr>
          <p:cNvPr id="12" name="Szöveg helye 11">
            <a:extLst>
              <a:ext uri="{FF2B5EF4-FFF2-40B4-BE49-F238E27FC236}">
                <a16:creationId xmlns:a16="http://schemas.microsoft.com/office/drawing/2014/main" id="{4B2C3912-6F90-4FAE-800A-0F45D99882D4}"/>
              </a:ext>
            </a:extLst>
          </p:cNvPr>
          <p:cNvSpPr>
            <a:spLocks noGrp="1"/>
          </p:cNvSpPr>
          <p:nvPr>
            <p:ph type="body" sz="half" idx="2"/>
          </p:nvPr>
        </p:nvSpPr>
        <p:spPr/>
        <p:txBody>
          <a:bodyPr/>
          <a:lstStyle/>
          <a:p>
            <a:endParaRPr lang="hu-HU" dirty="0"/>
          </a:p>
        </p:txBody>
      </p:sp>
      <p:pic>
        <p:nvPicPr>
          <p:cNvPr id="14" name="Tartalom helye 6">
            <a:extLst>
              <a:ext uri="{FF2B5EF4-FFF2-40B4-BE49-F238E27FC236}">
                <a16:creationId xmlns:a16="http://schemas.microsoft.com/office/drawing/2014/main" id="{B74D4DBA-5266-4E31-A10E-8074E4CD3196}"/>
              </a:ext>
            </a:extLst>
          </p:cNvPr>
          <p:cNvPicPr>
            <a:picLocks noChangeAspect="1"/>
          </p:cNvPicPr>
          <p:nvPr/>
        </p:nvPicPr>
        <p:blipFill>
          <a:blip r:embed="rId4"/>
          <a:stretch>
            <a:fillRect/>
          </a:stretch>
        </p:blipFill>
        <p:spPr>
          <a:xfrm>
            <a:off x="5825777" y="2576060"/>
            <a:ext cx="3043252" cy="1690701"/>
          </a:xfrm>
          <a:prstGeom prst="rect">
            <a:avLst/>
          </a:prstGeom>
        </p:spPr>
      </p:pic>
      <p:sp>
        <p:nvSpPr>
          <p:cNvPr id="15" name="Szövegdoboz 14">
            <a:extLst>
              <a:ext uri="{FF2B5EF4-FFF2-40B4-BE49-F238E27FC236}">
                <a16:creationId xmlns:a16="http://schemas.microsoft.com/office/drawing/2014/main" id="{AD3D831C-C5BF-46A7-AB31-D143B4B40F28}"/>
              </a:ext>
            </a:extLst>
          </p:cNvPr>
          <p:cNvSpPr txBox="1"/>
          <p:nvPr/>
        </p:nvSpPr>
        <p:spPr>
          <a:xfrm>
            <a:off x="8506032" y="2571275"/>
            <a:ext cx="293670" cy="248209"/>
          </a:xfrm>
          <a:prstGeom prst="rect">
            <a:avLst/>
          </a:prstGeom>
          <a:noFill/>
        </p:spPr>
        <p:txBody>
          <a:bodyPr wrap="none" rtlCol="0">
            <a:spAutoFit/>
          </a:bodyPr>
          <a:lstStyle/>
          <a:p>
            <a:r>
              <a:rPr lang="hu-HU" sz="1013" dirty="0">
                <a:solidFill>
                  <a:srgbClr val="FF0000"/>
                </a:solidFill>
              </a:rPr>
              <a:t>9.</a:t>
            </a:r>
          </a:p>
        </p:txBody>
      </p:sp>
      <p:sp>
        <p:nvSpPr>
          <p:cNvPr id="16" name="Szövegdoboz 15">
            <a:extLst>
              <a:ext uri="{FF2B5EF4-FFF2-40B4-BE49-F238E27FC236}">
                <a16:creationId xmlns:a16="http://schemas.microsoft.com/office/drawing/2014/main" id="{59560A78-2486-4F81-AA40-E65BF46F9B18}"/>
              </a:ext>
            </a:extLst>
          </p:cNvPr>
          <p:cNvSpPr txBox="1"/>
          <p:nvPr/>
        </p:nvSpPr>
        <p:spPr>
          <a:xfrm>
            <a:off x="8771061" y="2826061"/>
            <a:ext cx="293670" cy="248209"/>
          </a:xfrm>
          <a:prstGeom prst="rect">
            <a:avLst/>
          </a:prstGeom>
          <a:noFill/>
        </p:spPr>
        <p:txBody>
          <a:bodyPr wrap="none" rtlCol="0">
            <a:spAutoFit/>
          </a:bodyPr>
          <a:lstStyle/>
          <a:p>
            <a:r>
              <a:rPr lang="hu-HU" sz="1013" dirty="0">
                <a:solidFill>
                  <a:srgbClr val="FF0000"/>
                </a:solidFill>
              </a:rPr>
              <a:t>3.</a:t>
            </a:r>
          </a:p>
        </p:txBody>
      </p:sp>
      <p:sp>
        <p:nvSpPr>
          <p:cNvPr id="17" name="Szövegdoboz 16">
            <a:extLst>
              <a:ext uri="{FF2B5EF4-FFF2-40B4-BE49-F238E27FC236}">
                <a16:creationId xmlns:a16="http://schemas.microsoft.com/office/drawing/2014/main" id="{48848990-D6BE-4FDC-AC4E-3D006086DC6E}"/>
              </a:ext>
            </a:extLst>
          </p:cNvPr>
          <p:cNvSpPr txBox="1"/>
          <p:nvPr/>
        </p:nvSpPr>
        <p:spPr>
          <a:xfrm>
            <a:off x="7198715" y="2942282"/>
            <a:ext cx="293670" cy="248209"/>
          </a:xfrm>
          <a:prstGeom prst="rect">
            <a:avLst/>
          </a:prstGeom>
          <a:noFill/>
        </p:spPr>
        <p:txBody>
          <a:bodyPr wrap="none" rtlCol="0">
            <a:spAutoFit/>
          </a:bodyPr>
          <a:lstStyle/>
          <a:p>
            <a:r>
              <a:rPr lang="hu-HU" sz="1013" dirty="0">
                <a:solidFill>
                  <a:srgbClr val="FF0000"/>
                </a:solidFill>
              </a:rPr>
              <a:t>6.</a:t>
            </a:r>
          </a:p>
        </p:txBody>
      </p:sp>
      <p:sp>
        <p:nvSpPr>
          <p:cNvPr id="18" name="Szövegdoboz 17">
            <a:extLst>
              <a:ext uri="{FF2B5EF4-FFF2-40B4-BE49-F238E27FC236}">
                <a16:creationId xmlns:a16="http://schemas.microsoft.com/office/drawing/2014/main" id="{376C85DE-BAEE-4547-A9E5-397F9249208E}"/>
              </a:ext>
            </a:extLst>
          </p:cNvPr>
          <p:cNvSpPr txBox="1"/>
          <p:nvPr/>
        </p:nvSpPr>
        <p:spPr>
          <a:xfrm>
            <a:off x="7266431" y="3642379"/>
            <a:ext cx="370614" cy="248209"/>
          </a:xfrm>
          <a:prstGeom prst="rect">
            <a:avLst/>
          </a:prstGeom>
          <a:noFill/>
        </p:spPr>
        <p:txBody>
          <a:bodyPr wrap="none" rtlCol="0">
            <a:spAutoFit/>
          </a:bodyPr>
          <a:lstStyle/>
          <a:p>
            <a:r>
              <a:rPr lang="hu-HU" sz="1013" dirty="0">
                <a:solidFill>
                  <a:srgbClr val="FF0000"/>
                </a:solidFill>
              </a:rPr>
              <a:t>18.</a:t>
            </a:r>
          </a:p>
        </p:txBody>
      </p:sp>
      <p:sp>
        <p:nvSpPr>
          <p:cNvPr id="13" name="Ellipszis 12">
            <a:extLst>
              <a:ext uri="{FF2B5EF4-FFF2-40B4-BE49-F238E27FC236}">
                <a16:creationId xmlns:a16="http://schemas.microsoft.com/office/drawing/2014/main" id="{D5BF9FF0-5C14-4A04-B2EA-9A60E349D7FD}"/>
              </a:ext>
            </a:extLst>
          </p:cNvPr>
          <p:cNvSpPr/>
          <p:nvPr/>
        </p:nvSpPr>
        <p:spPr>
          <a:xfrm>
            <a:off x="991064" y="124691"/>
            <a:ext cx="447038" cy="374073"/>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Tree>
    <p:extLst>
      <p:ext uri="{BB962C8B-B14F-4D97-AF65-F5344CB8AC3E}">
        <p14:creationId xmlns:p14="http://schemas.microsoft.com/office/powerpoint/2010/main" val="3963280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br>
              <a:rPr lang="hu-HU" dirty="0"/>
            </a:br>
            <a:r>
              <a:rPr lang="hu-HU" dirty="0"/>
              <a:t>SPI6 országos átlag</a:t>
            </a:r>
            <a:endParaRPr lang="en-US" dirty="0"/>
          </a:p>
        </p:txBody>
      </p:sp>
      <p:pic>
        <p:nvPicPr>
          <p:cNvPr id="8" name="Tartalom helye 7"/>
          <p:cNvPicPr>
            <a:picLocks noGrp="1" noChangeAspect="1"/>
          </p:cNvPicPr>
          <p:nvPr>
            <p:ph idx="1"/>
          </p:nvPr>
        </p:nvPicPr>
        <p:blipFill>
          <a:blip r:embed="rId2" cstate="print"/>
          <a:stretch>
            <a:fillRect/>
          </a:stretch>
        </p:blipFill>
        <p:spPr>
          <a:xfrm>
            <a:off x="1135110" y="1945072"/>
            <a:ext cx="6902423" cy="1847511"/>
          </a:xfrm>
          <a:prstGeom prst="rect">
            <a:avLst/>
          </a:prstGeom>
        </p:spPr>
      </p:pic>
      <p:cxnSp>
        <p:nvCxnSpPr>
          <p:cNvPr id="10" name="Egyenes összekötő 9"/>
          <p:cNvCxnSpPr/>
          <p:nvPr/>
        </p:nvCxnSpPr>
        <p:spPr>
          <a:xfrm>
            <a:off x="1385395" y="2961947"/>
            <a:ext cx="6615605" cy="591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512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Jövőkép</a:t>
            </a:r>
          </a:p>
        </p:txBody>
      </p:sp>
      <p:sp>
        <p:nvSpPr>
          <p:cNvPr id="3" name="Szöveg helye 2"/>
          <p:cNvSpPr>
            <a:spLocks noGrp="1"/>
          </p:cNvSpPr>
          <p:nvPr>
            <p:ph type="body" idx="1"/>
          </p:nvPr>
        </p:nvSpPr>
        <p:spPr/>
        <p:txBody>
          <a:bodyPr/>
          <a:lstStyle/>
          <a:p>
            <a:endParaRPr lang="hu-HU" dirty="0"/>
          </a:p>
          <a:p>
            <a:endParaRPr lang="hu-HU" b="1" dirty="0">
              <a:solidFill>
                <a:schemeClr val="accent4">
                  <a:lumMod val="75000"/>
                </a:schemeClr>
              </a:solidFill>
            </a:endParaRPr>
          </a:p>
          <a:p>
            <a:r>
              <a:rPr lang="hu-HU" dirty="0" err="1"/>
              <a:t>OMSz</a:t>
            </a:r>
            <a:r>
              <a:rPr lang="hu-HU" dirty="0"/>
              <a:t>, Klímamodellező csoport</a:t>
            </a:r>
          </a:p>
        </p:txBody>
      </p:sp>
    </p:spTree>
    <p:extLst>
      <p:ext uri="{BB962C8B-B14F-4D97-AF65-F5344CB8AC3E}">
        <p14:creationId xmlns:p14="http://schemas.microsoft.com/office/powerpoint/2010/main" val="3767355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F72A61D-5613-4177-ACED-B8497415567A}"/>
              </a:ext>
            </a:extLst>
          </p:cNvPr>
          <p:cNvSpPr>
            <a:spLocks noGrp="1"/>
          </p:cNvSpPr>
          <p:nvPr>
            <p:ph type="title"/>
          </p:nvPr>
        </p:nvSpPr>
        <p:spPr/>
        <p:txBody>
          <a:bodyPr/>
          <a:lstStyle/>
          <a:p>
            <a:r>
              <a:rPr lang="hu-HU" dirty="0"/>
              <a:t>Vázlat</a:t>
            </a:r>
          </a:p>
        </p:txBody>
      </p:sp>
      <p:sp>
        <p:nvSpPr>
          <p:cNvPr id="3" name="Tartalom helye 2">
            <a:extLst>
              <a:ext uri="{FF2B5EF4-FFF2-40B4-BE49-F238E27FC236}">
                <a16:creationId xmlns:a16="http://schemas.microsoft.com/office/drawing/2014/main" id="{40ADD39B-D680-453A-BA0F-AD9C87C6DD78}"/>
              </a:ext>
            </a:extLst>
          </p:cNvPr>
          <p:cNvSpPr>
            <a:spLocks noGrp="1"/>
          </p:cNvSpPr>
          <p:nvPr>
            <p:ph idx="1"/>
          </p:nvPr>
        </p:nvSpPr>
        <p:spPr/>
        <p:txBody>
          <a:bodyPr/>
          <a:lstStyle/>
          <a:p>
            <a:r>
              <a:rPr lang="en-US" dirty="0"/>
              <a:t>IPCC </a:t>
            </a:r>
            <a:r>
              <a:rPr lang="hu-HU" dirty="0"/>
              <a:t>Tematikus jelentése a </a:t>
            </a:r>
            <a:r>
              <a:rPr lang="en-US" dirty="0"/>
              <a:t>1.5°C </a:t>
            </a:r>
            <a:r>
              <a:rPr lang="hu-HU" dirty="0"/>
              <a:t>–</a:t>
            </a:r>
            <a:r>
              <a:rPr lang="hu-HU" dirty="0" err="1"/>
              <a:t>os</a:t>
            </a:r>
            <a:r>
              <a:rPr lang="hu-HU" dirty="0"/>
              <a:t> melegedésről</a:t>
            </a:r>
          </a:p>
          <a:p>
            <a:r>
              <a:rPr lang="hu-HU" dirty="0"/>
              <a:t>Hazai megfigyelt éghajlati változások: csapadék indikátorok trendje</a:t>
            </a:r>
          </a:p>
          <a:p>
            <a:r>
              <a:rPr lang="hu-HU" dirty="0"/>
              <a:t>Aszálymonitoring</a:t>
            </a:r>
          </a:p>
          <a:p>
            <a:r>
              <a:rPr lang="hu-HU" dirty="0"/>
              <a:t>OMSZ regionális klímamodellezési tevékenysége</a:t>
            </a:r>
          </a:p>
          <a:p>
            <a:endParaRPr lang="hu-HU" dirty="0"/>
          </a:p>
          <a:p>
            <a:endParaRPr lang="hu-HU" dirty="0"/>
          </a:p>
        </p:txBody>
      </p:sp>
      <p:sp>
        <p:nvSpPr>
          <p:cNvPr id="4" name="Dia számának helye 3">
            <a:extLst>
              <a:ext uri="{FF2B5EF4-FFF2-40B4-BE49-F238E27FC236}">
                <a16:creationId xmlns:a16="http://schemas.microsoft.com/office/drawing/2014/main" id="{D501751A-97E8-4FF4-948D-2C272ABD8995}"/>
              </a:ext>
            </a:extLst>
          </p:cNvPr>
          <p:cNvSpPr>
            <a:spLocks noGrp="1"/>
          </p:cNvSpPr>
          <p:nvPr>
            <p:ph type="sldNum" sz="quarter" idx="12"/>
          </p:nvPr>
        </p:nvSpPr>
        <p:spPr/>
        <p:txBody>
          <a:bodyPr/>
          <a:lstStyle/>
          <a:p>
            <a:fld id="{FD7096EC-A894-4F47-929A-65581C0900F7}" type="slidenum">
              <a:rPr lang="en-US" smtClean="0"/>
              <a:t>2</a:t>
            </a:fld>
            <a:endParaRPr lang="en-US"/>
          </a:p>
        </p:txBody>
      </p:sp>
    </p:spTree>
    <p:extLst>
      <p:ext uri="{BB962C8B-B14F-4D97-AF65-F5344CB8AC3E}">
        <p14:creationId xmlns:p14="http://schemas.microsoft.com/office/powerpoint/2010/main" val="1395678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églalap 40">
            <a:extLst>
              <a:ext uri="{FF2B5EF4-FFF2-40B4-BE49-F238E27FC236}">
                <a16:creationId xmlns:a16="http://schemas.microsoft.com/office/drawing/2014/main" id="{26078946-5F57-44AC-B3DD-89A2D2D16650}"/>
              </a:ext>
            </a:extLst>
          </p:cNvPr>
          <p:cNvSpPr/>
          <p:nvPr/>
        </p:nvSpPr>
        <p:spPr>
          <a:xfrm>
            <a:off x="1514147" y="2563649"/>
            <a:ext cx="2726576" cy="2442050"/>
          </a:xfrm>
          <a:prstGeom prst="rect">
            <a:avLst/>
          </a:prstGeom>
          <a:solidFill>
            <a:schemeClr val="bg1"/>
          </a:solidFill>
          <a:ln w="28575">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2" name="Cím 1"/>
          <p:cNvSpPr>
            <a:spLocks noGrp="1"/>
          </p:cNvSpPr>
          <p:nvPr>
            <p:ph type="title"/>
          </p:nvPr>
        </p:nvSpPr>
        <p:spPr>
          <a:xfrm>
            <a:off x="1143000" y="1"/>
            <a:ext cx="6858000" cy="690962"/>
          </a:xfrm>
          <a:solidFill>
            <a:srgbClr val="006699"/>
          </a:solidFill>
          <a:effectLst>
            <a:outerShdw blurRad="50800" dist="38100" dir="5400000" sx="103000" sy="103000" algn="t" rotWithShape="0">
              <a:schemeClr val="tx1">
                <a:alpha val="40000"/>
              </a:schemeClr>
            </a:outerShdw>
          </a:effectLst>
        </p:spPr>
        <p:txBody>
          <a:bodyPr>
            <a:normAutofit/>
          </a:bodyPr>
          <a:lstStyle/>
          <a:p>
            <a:pPr marL="400050"/>
            <a:r>
              <a:rPr lang="hu-HU" sz="2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Globális és regionális klímamodellek</a:t>
            </a:r>
          </a:p>
        </p:txBody>
      </p:sp>
      <p:sp>
        <p:nvSpPr>
          <p:cNvPr id="10" name="Szövegdoboz 9"/>
          <p:cNvSpPr txBox="1"/>
          <p:nvPr/>
        </p:nvSpPr>
        <p:spPr>
          <a:xfrm>
            <a:off x="3253469" y="4771222"/>
            <a:ext cx="3310618" cy="248209"/>
          </a:xfrm>
          <a:prstGeom prst="rect">
            <a:avLst/>
          </a:prstGeom>
          <a:noFill/>
        </p:spPr>
        <p:txBody>
          <a:bodyPr wrap="square" rtlCol="0">
            <a:spAutoFit/>
          </a:bodyPr>
          <a:lstStyle/>
          <a:p>
            <a:r>
              <a:rPr lang="hu-HU" sz="1013" dirty="0"/>
              <a:t> </a:t>
            </a:r>
          </a:p>
        </p:txBody>
      </p:sp>
      <p:sp>
        <p:nvSpPr>
          <p:cNvPr id="14" name="Dia számának helye 13"/>
          <p:cNvSpPr>
            <a:spLocks noGrp="1"/>
          </p:cNvSpPr>
          <p:nvPr>
            <p:ph type="sldNum" sz="quarter" idx="12"/>
          </p:nvPr>
        </p:nvSpPr>
        <p:spPr>
          <a:xfrm>
            <a:off x="6294686" y="4814097"/>
            <a:ext cx="1543050" cy="273844"/>
          </a:xfrm>
        </p:spPr>
        <p:txBody>
          <a:bodyPr/>
          <a:lstStyle/>
          <a:p>
            <a:fld id="{6D529200-3A88-475E-83E9-F33EBB0718C0}" type="slidenum">
              <a:rPr lang="hu-HU" sz="900">
                <a:solidFill>
                  <a:schemeClr val="tx2">
                    <a:lumMod val="75000"/>
                  </a:schemeClr>
                </a:solidFill>
              </a:rPr>
              <a:t>20</a:t>
            </a:fld>
            <a:endParaRPr lang="hu-HU" sz="900" dirty="0">
              <a:solidFill>
                <a:schemeClr val="tx2">
                  <a:lumMod val="75000"/>
                </a:schemeClr>
              </a:solidFill>
            </a:endParaRPr>
          </a:p>
        </p:txBody>
      </p:sp>
      <p:sp>
        <p:nvSpPr>
          <p:cNvPr id="6" name="Szövegdoboz 5">
            <a:extLst>
              <a:ext uri="{FF2B5EF4-FFF2-40B4-BE49-F238E27FC236}">
                <a16:creationId xmlns:a16="http://schemas.microsoft.com/office/drawing/2014/main" id="{82B953A9-4635-4D04-B3F3-6CB3053FA3C1}"/>
              </a:ext>
            </a:extLst>
          </p:cNvPr>
          <p:cNvSpPr txBox="1"/>
          <p:nvPr/>
        </p:nvSpPr>
        <p:spPr>
          <a:xfrm>
            <a:off x="1440002" y="880148"/>
            <a:ext cx="2557110" cy="369332"/>
          </a:xfrm>
          <a:prstGeom prst="rect">
            <a:avLst/>
          </a:prstGeom>
          <a:noFill/>
        </p:spPr>
        <p:txBody>
          <a:bodyPr wrap="none" rtlCol="0">
            <a:spAutoFit/>
          </a:bodyPr>
          <a:lstStyle/>
          <a:p>
            <a:r>
              <a:rPr lang="hu-HU" sz="1800" u="sng" dirty="0">
                <a:solidFill>
                  <a:srgbClr val="66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Globális klímamodellek</a:t>
            </a:r>
          </a:p>
        </p:txBody>
      </p:sp>
      <p:sp>
        <p:nvSpPr>
          <p:cNvPr id="7" name="Szövegdoboz 6">
            <a:extLst>
              <a:ext uri="{FF2B5EF4-FFF2-40B4-BE49-F238E27FC236}">
                <a16:creationId xmlns:a16="http://schemas.microsoft.com/office/drawing/2014/main" id="{AC42B4D4-388C-4D10-A8C4-CC7C6A5FAF73}"/>
              </a:ext>
            </a:extLst>
          </p:cNvPr>
          <p:cNvSpPr txBox="1"/>
          <p:nvPr/>
        </p:nvSpPr>
        <p:spPr>
          <a:xfrm>
            <a:off x="1505452" y="1274361"/>
            <a:ext cx="3291959" cy="1079783"/>
          </a:xfrm>
          <a:prstGeom prst="rect">
            <a:avLst/>
          </a:prstGeom>
          <a:noFill/>
        </p:spPr>
        <p:txBody>
          <a:bodyPr wrap="square" rtlCol="0">
            <a:spAutoFit/>
          </a:bodyPr>
          <a:lstStyle/>
          <a:p>
            <a:pPr marL="214313" indent="-214313">
              <a:spcAft>
                <a:spcPts val="450"/>
              </a:spcAft>
              <a:buFont typeface="Arial" panose="020B0604020202020204" pitchFamily="34" charset="0"/>
              <a:buChar char="•"/>
            </a:pPr>
            <a:r>
              <a:rPr lang="hu-HU" sz="1500" dirty="0">
                <a:solidFill>
                  <a:srgbClr val="006699"/>
                </a:solidFill>
                <a:latin typeface="Arial" panose="020B0604020202020204" pitchFamily="34" charset="0"/>
                <a:cs typeface="Arial" panose="020B0604020202020204" pitchFamily="34" charset="0"/>
              </a:rPr>
              <a:t>Leírják az éghajlati rendszer válaszát egy feltételezett kényszerre</a:t>
            </a:r>
          </a:p>
          <a:p>
            <a:pPr marL="214313" indent="-214313">
              <a:spcAft>
                <a:spcPts val="450"/>
              </a:spcAft>
              <a:buFont typeface="Arial" panose="020B0604020202020204" pitchFamily="34" charset="0"/>
              <a:buChar char="•"/>
            </a:pPr>
            <a:r>
              <a:rPr lang="hu-HU" sz="1500" dirty="0">
                <a:solidFill>
                  <a:srgbClr val="006699"/>
                </a:solidFill>
                <a:latin typeface="Arial" panose="020B0604020202020204" pitchFamily="34" charset="0"/>
                <a:cs typeface="Arial" panose="020B0604020202020204" pitchFamily="34" charset="0"/>
              </a:rPr>
              <a:t>Felbontásuk: 100-250 km</a:t>
            </a:r>
            <a:r>
              <a:rPr lang="hu-HU" sz="1013" dirty="0"/>
              <a:t> </a:t>
            </a:r>
          </a:p>
        </p:txBody>
      </p:sp>
      <p:sp>
        <p:nvSpPr>
          <p:cNvPr id="29" name="Szövegdoboz 28">
            <a:extLst>
              <a:ext uri="{FF2B5EF4-FFF2-40B4-BE49-F238E27FC236}">
                <a16:creationId xmlns:a16="http://schemas.microsoft.com/office/drawing/2014/main" id="{DE02CE2C-2697-4E32-82A7-14D508DB9D59}"/>
              </a:ext>
            </a:extLst>
          </p:cNvPr>
          <p:cNvSpPr txBox="1"/>
          <p:nvPr/>
        </p:nvSpPr>
        <p:spPr>
          <a:xfrm>
            <a:off x="4362681" y="3087721"/>
            <a:ext cx="2800767" cy="369332"/>
          </a:xfrm>
          <a:prstGeom prst="rect">
            <a:avLst/>
          </a:prstGeom>
          <a:noFill/>
        </p:spPr>
        <p:txBody>
          <a:bodyPr wrap="none" rtlCol="0">
            <a:spAutoFit/>
          </a:bodyPr>
          <a:lstStyle/>
          <a:p>
            <a:r>
              <a:rPr lang="hu-HU" sz="1800" u="sng" dirty="0">
                <a:solidFill>
                  <a:srgbClr val="66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Regionális klímamodellek</a:t>
            </a:r>
          </a:p>
        </p:txBody>
      </p:sp>
      <p:sp>
        <p:nvSpPr>
          <p:cNvPr id="30" name="Szövegdoboz 29">
            <a:extLst>
              <a:ext uri="{FF2B5EF4-FFF2-40B4-BE49-F238E27FC236}">
                <a16:creationId xmlns:a16="http://schemas.microsoft.com/office/drawing/2014/main" id="{E6AFC592-E982-4142-864D-8F82E17EE8B2}"/>
              </a:ext>
            </a:extLst>
          </p:cNvPr>
          <p:cNvSpPr txBox="1"/>
          <p:nvPr/>
        </p:nvSpPr>
        <p:spPr>
          <a:xfrm>
            <a:off x="4425361" y="3530555"/>
            <a:ext cx="3328046" cy="1374735"/>
          </a:xfrm>
          <a:prstGeom prst="rect">
            <a:avLst/>
          </a:prstGeom>
          <a:noFill/>
        </p:spPr>
        <p:txBody>
          <a:bodyPr wrap="square" rtlCol="0">
            <a:spAutoFit/>
          </a:bodyPr>
          <a:lstStyle/>
          <a:p>
            <a:pPr marL="214313" indent="-214313">
              <a:spcAft>
                <a:spcPts val="450"/>
              </a:spcAft>
              <a:buFont typeface="Arial" panose="020B0604020202020204" pitchFamily="34" charset="0"/>
              <a:buChar char="•"/>
            </a:pPr>
            <a:r>
              <a:rPr lang="hu-HU" sz="1500" dirty="0">
                <a:solidFill>
                  <a:srgbClr val="006699"/>
                </a:solidFill>
                <a:latin typeface="Arial" panose="020B0604020202020204" pitchFamily="34" charset="0"/>
                <a:cs typeface="Arial" panose="020B0604020202020204" pitchFamily="34" charset="0"/>
              </a:rPr>
              <a:t>A globális modellek eredményeit finomítják</a:t>
            </a:r>
          </a:p>
          <a:p>
            <a:pPr marL="214313" indent="-214313">
              <a:spcAft>
                <a:spcPts val="450"/>
              </a:spcAft>
              <a:buFont typeface="Arial" panose="020B0604020202020204" pitchFamily="34" charset="0"/>
              <a:buChar char="•"/>
            </a:pPr>
            <a:r>
              <a:rPr lang="hu-HU" sz="1500" dirty="0" err="1">
                <a:solidFill>
                  <a:srgbClr val="006699"/>
                </a:solidFill>
                <a:latin typeface="Arial" panose="020B0604020202020204" pitchFamily="34" charset="0"/>
                <a:cs typeface="Arial" panose="020B0604020202020204" pitchFamily="34" charset="0"/>
              </a:rPr>
              <a:t>Korlátos</a:t>
            </a:r>
            <a:r>
              <a:rPr lang="hu-HU" sz="1500" dirty="0">
                <a:solidFill>
                  <a:srgbClr val="006699"/>
                </a:solidFill>
                <a:latin typeface="Arial" panose="020B0604020202020204" pitchFamily="34" charset="0"/>
                <a:cs typeface="Arial" panose="020B0604020202020204" pitchFamily="34" charset="0"/>
              </a:rPr>
              <a:t> tartomány, fizikai folyamatok részletesebb leírása</a:t>
            </a:r>
          </a:p>
          <a:p>
            <a:pPr marL="214313" indent="-214313">
              <a:spcAft>
                <a:spcPts val="450"/>
              </a:spcAft>
              <a:buFont typeface="Arial" panose="020B0604020202020204" pitchFamily="34" charset="0"/>
              <a:buChar char="•"/>
            </a:pPr>
            <a:r>
              <a:rPr lang="hu-HU" sz="1500" dirty="0">
                <a:solidFill>
                  <a:srgbClr val="006699"/>
                </a:solidFill>
                <a:latin typeface="Arial" panose="020B0604020202020204" pitchFamily="34" charset="0"/>
                <a:cs typeface="Arial" panose="020B0604020202020204" pitchFamily="34" charset="0"/>
              </a:rPr>
              <a:t>Felbontásuk: 10-25 km</a:t>
            </a:r>
            <a:r>
              <a:rPr lang="hu-HU" sz="1013" dirty="0"/>
              <a:t> </a:t>
            </a:r>
          </a:p>
        </p:txBody>
      </p:sp>
      <p:grpSp>
        <p:nvGrpSpPr>
          <p:cNvPr id="40" name="Csoportba foglalás 39">
            <a:extLst>
              <a:ext uri="{FF2B5EF4-FFF2-40B4-BE49-F238E27FC236}">
                <a16:creationId xmlns:a16="http://schemas.microsoft.com/office/drawing/2014/main" id="{53EE8DA2-1900-4CA5-A19F-60130F8C3229}"/>
              </a:ext>
            </a:extLst>
          </p:cNvPr>
          <p:cNvGrpSpPr/>
          <p:nvPr/>
        </p:nvGrpSpPr>
        <p:grpSpPr>
          <a:xfrm>
            <a:off x="1576300" y="2607609"/>
            <a:ext cx="2790733" cy="2328925"/>
            <a:chOff x="791741" y="3536605"/>
            <a:chExt cx="3720976" cy="3105233"/>
          </a:xfrm>
        </p:grpSpPr>
        <p:pic>
          <p:nvPicPr>
            <p:cNvPr id="21" name="Picture 12" descr="http://tir.web.elte.hu/work/doktori/LBC/abs_temp_REMO-ECHAM_1961-1990.png">
              <a:extLst>
                <a:ext uri="{FF2B5EF4-FFF2-40B4-BE49-F238E27FC236}">
                  <a16:creationId xmlns:a16="http://schemas.microsoft.com/office/drawing/2014/main" id="{4987B0F4-EA00-4827-865B-D8CF2F1DAA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3" t="19968" r="54040" b="20400"/>
            <a:stretch/>
          </p:blipFill>
          <p:spPr bwMode="auto">
            <a:xfrm>
              <a:off x="955055" y="4303331"/>
              <a:ext cx="2913609"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Szövegdoboz 33">
              <a:extLst>
                <a:ext uri="{FF2B5EF4-FFF2-40B4-BE49-F238E27FC236}">
                  <a16:creationId xmlns:a16="http://schemas.microsoft.com/office/drawing/2014/main" id="{557A50BE-31F1-4751-AA36-9789EDFF4853}"/>
                </a:ext>
              </a:extLst>
            </p:cNvPr>
            <p:cNvSpPr txBox="1"/>
            <p:nvPr/>
          </p:nvSpPr>
          <p:spPr>
            <a:xfrm>
              <a:off x="816834" y="3536605"/>
              <a:ext cx="3695883" cy="430887"/>
            </a:xfrm>
            <a:prstGeom prst="rect">
              <a:avLst/>
            </a:prstGeom>
            <a:noFill/>
          </p:spPr>
          <p:txBody>
            <a:bodyPr wrap="none" rtlCol="0">
              <a:spAutoFit/>
            </a:bodyPr>
            <a:lstStyle/>
            <a:p>
              <a:r>
                <a:rPr lang="hu-HU" sz="1500" b="1" dirty="0">
                  <a:solidFill>
                    <a:srgbClr val="669900"/>
                  </a:solidFill>
                  <a:latin typeface="Arial Narrow" panose="020B0606020202030204" pitchFamily="34" charset="0"/>
                </a:rPr>
                <a:t>Átlaghőmérséklet [°C], 1961–1990 </a:t>
              </a:r>
            </a:p>
          </p:txBody>
        </p:sp>
        <p:sp>
          <p:nvSpPr>
            <p:cNvPr id="35" name="Szövegdoboz 34">
              <a:extLst>
                <a:ext uri="{FF2B5EF4-FFF2-40B4-BE49-F238E27FC236}">
                  <a16:creationId xmlns:a16="http://schemas.microsoft.com/office/drawing/2014/main" id="{9311C66C-A6D5-47A4-B6AB-2949A13927CB}"/>
                </a:ext>
              </a:extLst>
            </p:cNvPr>
            <p:cNvSpPr txBox="1"/>
            <p:nvPr/>
          </p:nvSpPr>
          <p:spPr>
            <a:xfrm>
              <a:off x="1607359" y="3899717"/>
              <a:ext cx="1988151" cy="430887"/>
            </a:xfrm>
            <a:prstGeom prst="rect">
              <a:avLst/>
            </a:prstGeom>
            <a:solidFill>
              <a:schemeClr val="bg1"/>
            </a:solidFill>
          </p:spPr>
          <p:txBody>
            <a:bodyPr wrap="none" rtlCol="0">
              <a:spAutoFit/>
            </a:bodyPr>
            <a:lstStyle/>
            <a:p>
              <a:r>
                <a:rPr lang="hu-HU" sz="1500" b="1" dirty="0">
                  <a:solidFill>
                    <a:srgbClr val="669900"/>
                  </a:solidFill>
                  <a:latin typeface="Arial Narrow" panose="020B0606020202030204" pitchFamily="34" charset="0"/>
                  <a:cs typeface="Arial" panose="020B0604020202020204" pitchFamily="34" charset="0"/>
                </a:rPr>
                <a:t>Globális (200 km)</a:t>
              </a:r>
            </a:p>
          </p:txBody>
        </p:sp>
        <p:pic>
          <p:nvPicPr>
            <p:cNvPr id="39" name="Picture 12" descr="http://tir.web.elte.hu/work/doktori/LBC/abs_temp_REMO-ECHAM_1961-1990.png">
              <a:extLst>
                <a:ext uri="{FF2B5EF4-FFF2-40B4-BE49-F238E27FC236}">
                  <a16:creationId xmlns:a16="http://schemas.microsoft.com/office/drawing/2014/main" id="{96AE7152-7F3A-4385-B1C1-2C44BA86BC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78" t="85372" r="3513" b="-2006"/>
            <a:stretch/>
          </p:blipFill>
          <p:spPr bwMode="auto">
            <a:xfrm>
              <a:off x="791741" y="6315338"/>
              <a:ext cx="3463790" cy="32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Csoportba foglalás 42">
            <a:extLst>
              <a:ext uri="{FF2B5EF4-FFF2-40B4-BE49-F238E27FC236}">
                <a16:creationId xmlns:a16="http://schemas.microsoft.com/office/drawing/2014/main" id="{5B688CE7-907B-42AD-A9BF-B1549347B113}"/>
              </a:ext>
            </a:extLst>
          </p:cNvPr>
          <p:cNvGrpSpPr/>
          <p:nvPr/>
        </p:nvGrpSpPr>
        <p:grpSpPr>
          <a:xfrm>
            <a:off x="1718416" y="2889467"/>
            <a:ext cx="2165576" cy="1790190"/>
            <a:chOff x="845293" y="3838373"/>
            <a:chExt cx="2887435" cy="2386920"/>
          </a:xfrm>
        </p:grpSpPr>
        <p:pic>
          <p:nvPicPr>
            <p:cNvPr id="33" name="Picture 12" descr="http://tir.web.elte.hu/work/doktori/LBC/abs_temp_REMO-ECHAM_1961-1990.png">
              <a:extLst>
                <a:ext uri="{FF2B5EF4-FFF2-40B4-BE49-F238E27FC236}">
                  <a16:creationId xmlns:a16="http://schemas.microsoft.com/office/drawing/2014/main" id="{A92AACEA-439C-4554-8019-556449FFAF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866" t="19968" r="1269" b="19714"/>
            <a:stretch/>
          </p:blipFill>
          <p:spPr bwMode="auto">
            <a:xfrm>
              <a:off x="845293" y="4245293"/>
              <a:ext cx="2887435"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Szövegdoboz 41">
              <a:extLst>
                <a:ext uri="{FF2B5EF4-FFF2-40B4-BE49-F238E27FC236}">
                  <a16:creationId xmlns:a16="http://schemas.microsoft.com/office/drawing/2014/main" id="{8A9F3717-4075-4B5A-95AD-A6413DC0A05C}"/>
                </a:ext>
              </a:extLst>
            </p:cNvPr>
            <p:cNvSpPr txBox="1"/>
            <p:nvPr/>
          </p:nvSpPr>
          <p:spPr>
            <a:xfrm>
              <a:off x="1446386" y="3838373"/>
              <a:ext cx="2103568" cy="430887"/>
            </a:xfrm>
            <a:prstGeom prst="rect">
              <a:avLst/>
            </a:prstGeom>
            <a:solidFill>
              <a:schemeClr val="bg1"/>
            </a:solidFill>
          </p:spPr>
          <p:txBody>
            <a:bodyPr wrap="none" rtlCol="0">
              <a:spAutoFit/>
            </a:bodyPr>
            <a:lstStyle/>
            <a:p>
              <a:r>
                <a:rPr lang="hu-HU" sz="1500" b="1" dirty="0">
                  <a:solidFill>
                    <a:srgbClr val="669900"/>
                  </a:solidFill>
                  <a:latin typeface="Arial Narrow" panose="020B0606020202030204" pitchFamily="34" charset="0"/>
                  <a:cs typeface="Arial" panose="020B0604020202020204" pitchFamily="34" charset="0"/>
                </a:rPr>
                <a:t>Regionális (25 km)</a:t>
              </a:r>
            </a:p>
          </p:txBody>
        </p:sp>
      </p:grpSp>
      <p:grpSp>
        <p:nvGrpSpPr>
          <p:cNvPr id="4" name="Csoportba foglalás 3">
            <a:extLst>
              <a:ext uri="{FF2B5EF4-FFF2-40B4-BE49-F238E27FC236}">
                <a16:creationId xmlns:a16="http://schemas.microsoft.com/office/drawing/2014/main" id="{742DDF7C-4B19-4C52-B328-F0E29759FC8D}"/>
              </a:ext>
            </a:extLst>
          </p:cNvPr>
          <p:cNvGrpSpPr/>
          <p:nvPr/>
        </p:nvGrpSpPr>
        <p:grpSpPr>
          <a:xfrm>
            <a:off x="4375581" y="962012"/>
            <a:ext cx="3462155" cy="2043841"/>
            <a:chOff x="4310107" y="1050739"/>
            <a:chExt cx="4616207" cy="2725121"/>
          </a:xfrm>
        </p:grpSpPr>
        <p:pic>
          <p:nvPicPr>
            <p:cNvPr id="25" name="Kép 24">
              <a:extLst>
                <a:ext uri="{FF2B5EF4-FFF2-40B4-BE49-F238E27FC236}">
                  <a16:creationId xmlns:a16="http://schemas.microsoft.com/office/drawing/2014/main" id="{9B40F859-2959-407B-866D-ED49E40F6BFB}"/>
                </a:ext>
              </a:extLst>
            </p:cNvPr>
            <p:cNvPicPr>
              <a:picLocks noChangeAspect="1"/>
            </p:cNvPicPr>
            <p:nvPr/>
          </p:nvPicPr>
          <p:blipFill rotWithShape="1">
            <a:blip r:embed="rId4">
              <a:extLst>
                <a:ext uri="{28A0092B-C50C-407E-A947-70E740481C1C}">
                  <a14:useLocalDpi xmlns:a14="http://schemas.microsoft.com/office/drawing/2010/main" val="0"/>
                </a:ext>
              </a:extLst>
            </a:blip>
            <a:srcRect t="12937" r="47255" b="26271"/>
            <a:stretch/>
          </p:blipFill>
          <p:spPr>
            <a:xfrm>
              <a:off x="6271256" y="1480789"/>
              <a:ext cx="2655058" cy="2295071"/>
            </a:xfrm>
            <a:prstGeom prst="rect">
              <a:avLst/>
            </a:prstGeom>
          </p:spPr>
        </p:pic>
        <p:pic>
          <p:nvPicPr>
            <p:cNvPr id="27" name="Kép 26">
              <a:extLst>
                <a:ext uri="{FF2B5EF4-FFF2-40B4-BE49-F238E27FC236}">
                  <a16:creationId xmlns:a16="http://schemas.microsoft.com/office/drawing/2014/main" id="{96BF973B-DF8D-4167-94CA-7077C0E9D0E7}"/>
                </a:ext>
              </a:extLst>
            </p:cNvPr>
            <p:cNvPicPr>
              <a:picLocks noChangeAspect="1"/>
            </p:cNvPicPr>
            <p:nvPr/>
          </p:nvPicPr>
          <p:blipFill rotWithShape="1">
            <a:blip r:embed="rId5">
              <a:extLst>
                <a:ext uri="{28A0092B-C50C-407E-A947-70E740481C1C}">
                  <a14:useLocalDpi xmlns:a14="http://schemas.microsoft.com/office/drawing/2010/main" val="0"/>
                </a:ext>
              </a:extLst>
            </a:blip>
            <a:srcRect l="50443"/>
            <a:stretch/>
          </p:blipFill>
          <p:spPr>
            <a:xfrm>
              <a:off x="4456243" y="1050739"/>
              <a:ext cx="1890752" cy="2206968"/>
            </a:xfrm>
            <a:prstGeom prst="rect">
              <a:avLst/>
            </a:prstGeom>
          </p:spPr>
        </p:pic>
        <p:sp>
          <p:nvSpPr>
            <p:cNvPr id="44" name="Ív 43">
              <a:extLst>
                <a:ext uri="{FF2B5EF4-FFF2-40B4-BE49-F238E27FC236}">
                  <a16:creationId xmlns:a16="http://schemas.microsoft.com/office/drawing/2014/main" id="{E29C47A2-5146-4B22-A7DC-D609C34AE5F9}"/>
                </a:ext>
              </a:extLst>
            </p:cNvPr>
            <p:cNvSpPr/>
            <p:nvPr/>
          </p:nvSpPr>
          <p:spPr>
            <a:xfrm>
              <a:off x="5886070" y="1576803"/>
              <a:ext cx="848735" cy="614844"/>
            </a:xfrm>
            <a:prstGeom prst="arc">
              <a:avLst>
                <a:gd name="adj1" fmla="val 16200000"/>
                <a:gd name="adj2" fmla="val 21433673"/>
              </a:avLst>
            </a:prstGeom>
            <a:ln w="38100">
              <a:solidFill>
                <a:srgbClr val="006699"/>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sz="1013"/>
            </a:p>
          </p:txBody>
        </p:sp>
        <p:sp>
          <p:nvSpPr>
            <p:cNvPr id="3" name="Szövegdoboz 2">
              <a:extLst>
                <a:ext uri="{FF2B5EF4-FFF2-40B4-BE49-F238E27FC236}">
                  <a16:creationId xmlns:a16="http://schemas.microsoft.com/office/drawing/2014/main" id="{507B73D6-46D8-4551-B296-9327622524F0}"/>
                </a:ext>
              </a:extLst>
            </p:cNvPr>
            <p:cNvSpPr txBox="1"/>
            <p:nvPr/>
          </p:nvSpPr>
          <p:spPr>
            <a:xfrm rot="16200000">
              <a:off x="3452181" y="1980687"/>
              <a:ext cx="2054408" cy="338555"/>
            </a:xfrm>
            <a:prstGeom prst="rect">
              <a:avLst/>
            </a:prstGeom>
            <a:solidFill>
              <a:schemeClr val="bg1"/>
            </a:solidFill>
          </p:spPr>
          <p:txBody>
            <a:bodyPr wrap="none" rtlCol="0">
              <a:spAutoFit/>
            </a:bodyPr>
            <a:lstStyle/>
            <a:p>
              <a:r>
                <a:rPr lang="hu-HU" sz="1050" dirty="0"/>
                <a:t>CO</a:t>
              </a:r>
              <a:r>
                <a:rPr lang="hu-HU" sz="1050" baseline="-25000" dirty="0"/>
                <a:t>2</a:t>
              </a:r>
              <a:r>
                <a:rPr lang="hu-HU" sz="1050" dirty="0"/>
                <a:t> koncentráció (ppm)</a:t>
              </a:r>
            </a:p>
          </p:txBody>
        </p:sp>
      </p:grpSp>
      <p:sp>
        <p:nvSpPr>
          <p:cNvPr id="23" name="Szövegdoboz 37"/>
          <p:cNvSpPr txBox="1">
            <a:spLocks noChangeArrowheads="1"/>
          </p:cNvSpPr>
          <p:nvPr/>
        </p:nvSpPr>
        <p:spPr bwMode="auto">
          <a:xfrm rot="-5400000">
            <a:off x="-306438" y="2769191"/>
            <a:ext cx="29931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hu-HU" altLang="hu-HU" sz="1500" dirty="0">
                <a:latin typeface="Arial Narrow" panose="020B0606020202030204" pitchFamily="34" charset="0"/>
              </a:rPr>
              <a:t>Forrás: OMSZ, Klímamodellező Csoport</a:t>
            </a:r>
          </a:p>
        </p:txBody>
      </p:sp>
    </p:spTree>
    <p:extLst>
      <p:ext uri="{BB962C8B-B14F-4D97-AF65-F5344CB8AC3E}">
        <p14:creationId xmlns:p14="http://schemas.microsoft.com/office/powerpoint/2010/main" val="36807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5"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vertical)">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43000" y="1"/>
            <a:ext cx="6858000" cy="690962"/>
          </a:xfrm>
          <a:solidFill>
            <a:srgbClr val="006699"/>
          </a:solidFill>
          <a:effectLst>
            <a:outerShdw blurRad="50800" dist="38100" dir="5400000" sx="103000" sy="103000" algn="t" rotWithShape="0">
              <a:schemeClr val="tx1">
                <a:alpha val="40000"/>
              </a:schemeClr>
            </a:outerShdw>
          </a:effectLst>
        </p:spPr>
        <p:txBody>
          <a:bodyPr>
            <a:normAutofit fontScale="90000"/>
          </a:bodyPr>
          <a:lstStyle/>
          <a:p>
            <a:pPr marL="400050"/>
            <a:r>
              <a:rPr lang="hu-HU" sz="2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Bizonytalanságok a klímamodellezésben</a:t>
            </a:r>
          </a:p>
        </p:txBody>
      </p:sp>
      <p:sp>
        <p:nvSpPr>
          <p:cNvPr id="10" name="Szövegdoboz 9"/>
          <p:cNvSpPr txBox="1"/>
          <p:nvPr/>
        </p:nvSpPr>
        <p:spPr>
          <a:xfrm>
            <a:off x="3253469" y="4771222"/>
            <a:ext cx="3310618" cy="248209"/>
          </a:xfrm>
          <a:prstGeom prst="rect">
            <a:avLst/>
          </a:prstGeom>
          <a:noFill/>
        </p:spPr>
        <p:txBody>
          <a:bodyPr wrap="square" rtlCol="0">
            <a:spAutoFit/>
          </a:bodyPr>
          <a:lstStyle/>
          <a:p>
            <a:r>
              <a:rPr lang="hu-HU" sz="1013" dirty="0"/>
              <a:t> </a:t>
            </a:r>
          </a:p>
        </p:txBody>
      </p:sp>
      <p:sp>
        <p:nvSpPr>
          <p:cNvPr id="14" name="Dia számának helye 13"/>
          <p:cNvSpPr>
            <a:spLocks noGrp="1"/>
          </p:cNvSpPr>
          <p:nvPr>
            <p:ph type="sldNum" sz="quarter" idx="12"/>
          </p:nvPr>
        </p:nvSpPr>
        <p:spPr>
          <a:xfrm>
            <a:off x="6294686" y="4814097"/>
            <a:ext cx="1543050" cy="273844"/>
          </a:xfrm>
        </p:spPr>
        <p:txBody>
          <a:bodyPr/>
          <a:lstStyle/>
          <a:p>
            <a:fld id="{6D529200-3A88-475E-83E9-F33EBB0718C0}" type="slidenum">
              <a:rPr lang="hu-HU" sz="900">
                <a:solidFill>
                  <a:schemeClr val="tx2">
                    <a:lumMod val="75000"/>
                  </a:schemeClr>
                </a:solidFill>
              </a:rPr>
              <a:t>21</a:t>
            </a:fld>
            <a:endParaRPr lang="hu-HU" sz="900" dirty="0">
              <a:solidFill>
                <a:schemeClr val="tx2">
                  <a:lumMod val="75000"/>
                </a:schemeClr>
              </a:solidFill>
            </a:endParaRPr>
          </a:p>
        </p:txBody>
      </p:sp>
      <p:sp>
        <p:nvSpPr>
          <p:cNvPr id="22" name="Text Box 20">
            <a:extLst>
              <a:ext uri="{FF2B5EF4-FFF2-40B4-BE49-F238E27FC236}">
                <a16:creationId xmlns:a16="http://schemas.microsoft.com/office/drawing/2014/main" id="{B9DA69B5-8247-4706-9F60-6AEB11FB4B03}"/>
              </a:ext>
            </a:extLst>
          </p:cNvPr>
          <p:cNvSpPr txBox="1">
            <a:spLocks noChangeArrowheads="1"/>
          </p:cNvSpPr>
          <p:nvPr/>
        </p:nvSpPr>
        <p:spPr bwMode="auto">
          <a:xfrm>
            <a:off x="1483658" y="821469"/>
            <a:ext cx="3283943" cy="1718520"/>
          </a:xfrm>
          <a:prstGeom prst="rect">
            <a:avLst/>
          </a:prstGeom>
          <a:noFill/>
          <a:ln>
            <a:noFill/>
          </a:ln>
          <a:extLst/>
        </p:spPr>
        <p:txBody>
          <a:bodyPr wrap="square" lIns="108000" tIns="108000" rIns="27000" bIns="108000" anchor="ctr">
            <a:spAutoFit/>
          </a:bodyPr>
          <a:lstStyle>
            <a:lvl1pPr marL="457200" indent="-4572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spcAft>
                <a:spcPts val="900"/>
              </a:spcAft>
              <a:buFontTx/>
              <a:buAutoNum type="arabicPeriod"/>
            </a:pPr>
            <a:r>
              <a:rPr lang="hu-HU" altLang="hu-HU" sz="1650" b="1" dirty="0">
                <a:solidFill>
                  <a:srgbClr val="006699"/>
                </a:solidFill>
              </a:rPr>
              <a:t>Különböző modellek </a:t>
            </a:r>
            <a:r>
              <a:rPr lang="hu-HU" altLang="hu-HU" sz="1650" b="1" dirty="0">
                <a:solidFill>
                  <a:srgbClr val="006699"/>
                </a:solidFill>
                <a:sym typeface="Wingdings" panose="05000000000000000000" pitchFamily="2" charset="2"/>
              </a:rPr>
              <a:t></a:t>
            </a:r>
            <a:r>
              <a:rPr lang="hu-HU" altLang="hu-HU" sz="1650" b="1" dirty="0">
                <a:solidFill>
                  <a:srgbClr val="006699"/>
                </a:solidFill>
              </a:rPr>
              <a:t> </a:t>
            </a:r>
            <a:r>
              <a:rPr lang="hu-HU" altLang="hu-HU" sz="1650" dirty="0">
                <a:solidFill>
                  <a:srgbClr val="006699"/>
                </a:solidFill>
              </a:rPr>
              <a:t>eltérő közelítő módszerek</a:t>
            </a:r>
          </a:p>
          <a:p>
            <a:pPr>
              <a:spcAft>
                <a:spcPts val="900"/>
              </a:spcAft>
              <a:buFontTx/>
              <a:buAutoNum type="arabicPeriod"/>
            </a:pPr>
            <a:r>
              <a:rPr lang="hu-HU" altLang="hu-HU" sz="1650" b="1" dirty="0">
                <a:solidFill>
                  <a:srgbClr val="006699"/>
                </a:solidFill>
              </a:rPr>
              <a:t>Természetes változékonyság</a:t>
            </a:r>
          </a:p>
          <a:p>
            <a:pPr>
              <a:spcAft>
                <a:spcPts val="900"/>
              </a:spcAft>
              <a:buFontTx/>
              <a:buAutoNum type="arabicPeriod"/>
            </a:pPr>
            <a:r>
              <a:rPr lang="hu-HU" altLang="hu-HU" sz="1650" b="1" dirty="0">
                <a:solidFill>
                  <a:srgbClr val="006699"/>
                </a:solidFill>
              </a:rPr>
              <a:t>Forgatókönyvek</a:t>
            </a:r>
          </a:p>
        </p:txBody>
      </p:sp>
      <p:pic>
        <p:nvPicPr>
          <p:cNvPr id="35" name="Kép 2">
            <a:extLst>
              <a:ext uri="{FF2B5EF4-FFF2-40B4-BE49-F238E27FC236}">
                <a16:creationId xmlns:a16="http://schemas.microsoft.com/office/drawing/2014/main" id="{4F335DA8-2C99-4E28-A6B7-4C3EB1B2AE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4681" y="798917"/>
            <a:ext cx="1610229" cy="135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Kép 1">
            <a:extLst>
              <a:ext uri="{FF2B5EF4-FFF2-40B4-BE49-F238E27FC236}">
                <a16:creationId xmlns:a16="http://schemas.microsoft.com/office/drawing/2014/main" id="{04DEB70D-876E-4A31-BF80-CAE45D3DCD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1660" y="2109076"/>
            <a:ext cx="1967942" cy="128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Kép 1">
            <a:extLst>
              <a:ext uri="{FF2B5EF4-FFF2-40B4-BE49-F238E27FC236}">
                <a16:creationId xmlns:a16="http://schemas.microsoft.com/office/drawing/2014/main" id="{9B11657F-53B9-4DC9-84FC-092B6727C1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7112" y="3480683"/>
            <a:ext cx="1912163" cy="145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Csoportba foglalás 17">
            <a:extLst>
              <a:ext uri="{FF2B5EF4-FFF2-40B4-BE49-F238E27FC236}">
                <a16:creationId xmlns:a16="http://schemas.microsoft.com/office/drawing/2014/main" id="{51D4250A-0A3E-4732-90F4-5A01CAFC8108}"/>
              </a:ext>
            </a:extLst>
          </p:cNvPr>
          <p:cNvGrpSpPr/>
          <p:nvPr/>
        </p:nvGrpSpPr>
        <p:grpSpPr>
          <a:xfrm>
            <a:off x="4675755" y="1216587"/>
            <a:ext cx="846509" cy="1414360"/>
            <a:chOff x="4348302" y="2174488"/>
            <a:chExt cx="1128678" cy="1885813"/>
          </a:xfrm>
        </p:grpSpPr>
        <p:cxnSp>
          <p:nvCxnSpPr>
            <p:cNvPr id="7" name="Egyenes összekötő nyíllal 6">
              <a:extLst>
                <a:ext uri="{FF2B5EF4-FFF2-40B4-BE49-F238E27FC236}">
                  <a16:creationId xmlns:a16="http://schemas.microsoft.com/office/drawing/2014/main" id="{836D9845-FE12-4897-8BE6-2B0ADC25ADC9}"/>
                </a:ext>
              </a:extLst>
            </p:cNvPr>
            <p:cNvCxnSpPr/>
            <p:nvPr/>
          </p:nvCxnSpPr>
          <p:spPr>
            <a:xfrm flipV="1">
              <a:off x="4348836" y="2174488"/>
              <a:ext cx="1086170" cy="267629"/>
            </a:xfrm>
            <a:prstGeom prst="straightConnector1">
              <a:avLst/>
            </a:prstGeom>
            <a:ln w="57150" cap="rnd">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Egyenes összekötő nyíllal 40">
              <a:extLst>
                <a:ext uri="{FF2B5EF4-FFF2-40B4-BE49-F238E27FC236}">
                  <a16:creationId xmlns:a16="http://schemas.microsoft.com/office/drawing/2014/main" id="{F0216FEE-11C8-4D9F-90B2-4699FD79E466}"/>
                </a:ext>
              </a:extLst>
            </p:cNvPr>
            <p:cNvCxnSpPr>
              <a:cxnSpLocks/>
            </p:cNvCxnSpPr>
            <p:nvPr/>
          </p:nvCxnSpPr>
          <p:spPr>
            <a:xfrm>
              <a:off x="4348836" y="2459288"/>
              <a:ext cx="1086170" cy="457368"/>
            </a:xfrm>
            <a:prstGeom prst="straightConnector1">
              <a:avLst/>
            </a:prstGeom>
            <a:ln w="57150" cap="rnd">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Egyenes összekötő nyíllal 41">
              <a:extLst>
                <a:ext uri="{FF2B5EF4-FFF2-40B4-BE49-F238E27FC236}">
                  <a16:creationId xmlns:a16="http://schemas.microsoft.com/office/drawing/2014/main" id="{79A272C6-CE9D-4402-907B-80A2E29FCDC8}"/>
                </a:ext>
              </a:extLst>
            </p:cNvPr>
            <p:cNvCxnSpPr>
              <a:cxnSpLocks/>
            </p:cNvCxnSpPr>
            <p:nvPr/>
          </p:nvCxnSpPr>
          <p:spPr>
            <a:xfrm>
              <a:off x="4348302" y="2479544"/>
              <a:ext cx="1128678" cy="1580757"/>
            </a:xfrm>
            <a:prstGeom prst="straightConnector1">
              <a:avLst/>
            </a:prstGeom>
            <a:ln w="57150" cap="rnd">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5" name="Szövegdoboz 14">
            <a:extLst>
              <a:ext uri="{FF2B5EF4-FFF2-40B4-BE49-F238E27FC236}">
                <a16:creationId xmlns:a16="http://schemas.microsoft.com/office/drawing/2014/main" id="{C2BF9DAA-71B7-4DD8-8A22-C47E183896FC}"/>
              </a:ext>
            </a:extLst>
          </p:cNvPr>
          <p:cNvSpPr txBox="1"/>
          <p:nvPr/>
        </p:nvSpPr>
        <p:spPr>
          <a:xfrm>
            <a:off x="1629010" y="2999009"/>
            <a:ext cx="3470000" cy="944940"/>
          </a:xfrm>
          <a:prstGeom prst="roundRect">
            <a:avLst/>
          </a:prstGeom>
          <a:noFill/>
          <a:ln w="38100">
            <a:solidFill>
              <a:srgbClr val="669900"/>
            </a:solidFill>
            <a:prstDash val="sysDot"/>
          </a:ln>
        </p:spPr>
        <p:txBody>
          <a:bodyPr wrap="square" rtlCol="0">
            <a:spAutoFit/>
          </a:bodyPr>
          <a:lstStyle/>
          <a:p>
            <a:r>
              <a:rPr lang="hu-HU" sz="1650" dirty="0">
                <a:solidFill>
                  <a:srgbClr val="006699"/>
                </a:solidFill>
                <a:latin typeface="Arial" panose="020B0604020202020204" pitchFamily="34" charset="0"/>
                <a:cs typeface="Arial" panose="020B0604020202020204" pitchFamily="34" charset="0"/>
              </a:rPr>
              <a:t>Több forgatókönyv alapján, több (globális és regionális) modellel szimulációk </a:t>
            </a:r>
          </a:p>
        </p:txBody>
      </p:sp>
      <p:sp>
        <p:nvSpPr>
          <p:cNvPr id="3" name="Nyíl: lefelé mutató 2">
            <a:extLst>
              <a:ext uri="{FF2B5EF4-FFF2-40B4-BE49-F238E27FC236}">
                <a16:creationId xmlns:a16="http://schemas.microsoft.com/office/drawing/2014/main" id="{C6861B11-334D-48BF-813E-B8FAB7EA71A7}"/>
              </a:ext>
            </a:extLst>
          </p:cNvPr>
          <p:cNvSpPr/>
          <p:nvPr/>
        </p:nvSpPr>
        <p:spPr>
          <a:xfrm>
            <a:off x="3234777" y="2586166"/>
            <a:ext cx="326884" cy="289853"/>
          </a:xfrm>
          <a:prstGeom prst="downArrow">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4" name="Szövegdoboz 3">
            <a:extLst>
              <a:ext uri="{FF2B5EF4-FFF2-40B4-BE49-F238E27FC236}">
                <a16:creationId xmlns:a16="http://schemas.microsoft.com/office/drawing/2014/main" id="{49EDD14B-C434-4D82-9FCD-09FBE7CC5594}"/>
              </a:ext>
            </a:extLst>
          </p:cNvPr>
          <p:cNvSpPr txBox="1"/>
          <p:nvPr/>
        </p:nvSpPr>
        <p:spPr>
          <a:xfrm>
            <a:off x="1483659" y="4286474"/>
            <a:ext cx="3760703" cy="646331"/>
          </a:xfrm>
          <a:prstGeom prst="rect">
            <a:avLst/>
          </a:prstGeom>
          <a:noFill/>
        </p:spPr>
        <p:txBody>
          <a:bodyPr wrap="square" rtlCol="0">
            <a:spAutoFit/>
          </a:bodyPr>
          <a:lstStyle/>
          <a:p>
            <a:pPr algn="ctr"/>
            <a:r>
              <a:rPr lang="hu-HU" sz="1800" b="1" dirty="0">
                <a:solidFill>
                  <a:srgbClr val="669900"/>
                </a:solidFill>
                <a:latin typeface="Arial" panose="020B0604020202020204" pitchFamily="34" charset="0"/>
                <a:cs typeface="Arial" panose="020B0604020202020204" pitchFamily="34" charset="0"/>
              </a:rPr>
              <a:t>Valószínűségi információ az éghajlatváltozásról</a:t>
            </a:r>
          </a:p>
        </p:txBody>
      </p:sp>
      <p:sp>
        <p:nvSpPr>
          <p:cNvPr id="19" name="Nyíl: lefelé mutató 18">
            <a:extLst>
              <a:ext uri="{FF2B5EF4-FFF2-40B4-BE49-F238E27FC236}">
                <a16:creationId xmlns:a16="http://schemas.microsoft.com/office/drawing/2014/main" id="{53A8625D-00A2-43D5-887E-2FEC5721E5EA}"/>
              </a:ext>
            </a:extLst>
          </p:cNvPr>
          <p:cNvSpPr/>
          <p:nvPr/>
        </p:nvSpPr>
        <p:spPr>
          <a:xfrm>
            <a:off x="3253469" y="4007627"/>
            <a:ext cx="326884" cy="289853"/>
          </a:xfrm>
          <a:prstGeom prst="downArrow">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17" name="Szövegdoboz 37"/>
          <p:cNvSpPr txBox="1">
            <a:spLocks noChangeArrowheads="1"/>
          </p:cNvSpPr>
          <p:nvPr/>
        </p:nvSpPr>
        <p:spPr bwMode="auto">
          <a:xfrm rot="-5400000">
            <a:off x="-306438" y="2769191"/>
            <a:ext cx="29931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hu-HU" altLang="hu-HU" sz="1500" dirty="0">
                <a:latin typeface="Arial Narrow" panose="020B0606020202030204" pitchFamily="34" charset="0"/>
              </a:rPr>
              <a:t>Forrás: OMSZ, Klímamodellező Csoport</a:t>
            </a:r>
          </a:p>
        </p:txBody>
      </p:sp>
    </p:spTree>
    <p:extLst>
      <p:ext uri="{BB962C8B-B14F-4D97-AF65-F5344CB8AC3E}">
        <p14:creationId xmlns:p14="http://schemas.microsoft.com/office/powerpoint/2010/main" val="3962160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43000" y="1"/>
            <a:ext cx="6858000" cy="690962"/>
          </a:xfrm>
          <a:solidFill>
            <a:srgbClr val="006699"/>
          </a:solidFill>
          <a:effectLst>
            <a:outerShdw blurRad="50800" dist="38100" dir="5400000" sx="103000" sy="103000" algn="t" rotWithShape="0">
              <a:schemeClr val="tx1">
                <a:alpha val="40000"/>
              </a:schemeClr>
            </a:outerShdw>
          </a:effectLst>
        </p:spPr>
        <p:txBody>
          <a:bodyPr>
            <a:normAutofit/>
          </a:bodyPr>
          <a:lstStyle/>
          <a:p>
            <a:pPr marL="400050"/>
            <a:r>
              <a:rPr lang="hu-HU" sz="2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Modellkísérletek az OMSZ-ban</a:t>
            </a:r>
          </a:p>
        </p:txBody>
      </p:sp>
      <p:sp>
        <p:nvSpPr>
          <p:cNvPr id="10" name="Szövegdoboz 9"/>
          <p:cNvSpPr txBox="1"/>
          <p:nvPr/>
        </p:nvSpPr>
        <p:spPr>
          <a:xfrm>
            <a:off x="3253469" y="4771222"/>
            <a:ext cx="3310618" cy="248209"/>
          </a:xfrm>
          <a:prstGeom prst="rect">
            <a:avLst/>
          </a:prstGeom>
          <a:noFill/>
        </p:spPr>
        <p:txBody>
          <a:bodyPr wrap="square" rtlCol="0">
            <a:spAutoFit/>
          </a:bodyPr>
          <a:lstStyle/>
          <a:p>
            <a:r>
              <a:rPr lang="hu-HU" sz="1013" dirty="0"/>
              <a:t> </a:t>
            </a:r>
          </a:p>
        </p:txBody>
      </p:sp>
      <p:sp>
        <p:nvSpPr>
          <p:cNvPr id="14" name="Dia számának helye 13"/>
          <p:cNvSpPr>
            <a:spLocks noGrp="1"/>
          </p:cNvSpPr>
          <p:nvPr>
            <p:ph type="sldNum" sz="quarter" idx="12"/>
          </p:nvPr>
        </p:nvSpPr>
        <p:spPr>
          <a:xfrm>
            <a:off x="6294686" y="4814097"/>
            <a:ext cx="1543050" cy="273844"/>
          </a:xfrm>
        </p:spPr>
        <p:txBody>
          <a:bodyPr/>
          <a:lstStyle/>
          <a:p>
            <a:fld id="{6D529200-3A88-475E-83E9-F33EBB0718C0}" type="slidenum">
              <a:rPr lang="hu-HU" sz="900">
                <a:solidFill>
                  <a:schemeClr val="tx2">
                    <a:lumMod val="75000"/>
                  </a:schemeClr>
                </a:solidFill>
              </a:rPr>
              <a:t>22</a:t>
            </a:fld>
            <a:endParaRPr lang="hu-HU" sz="900" dirty="0">
              <a:solidFill>
                <a:schemeClr val="tx2">
                  <a:lumMod val="75000"/>
                </a:schemeClr>
              </a:solidFill>
            </a:endParaRPr>
          </a:p>
        </p:txBody>
      </p:sp>
      <p:graphicFrame>
        <p:nvGraphicFramePr>
          <p:cNvPr id="19" name="Group 34">
            <a:extLst>
              <a:ext uri="{FF2B5EF4-FFF2-40B4-BE49-F238E27FC236}">
                <a16:creationId xmlns:a16="http://schemas.microsoft.com/office/drawing/2014/main" id="{44D5F87E-B4C0-4AB6-ADE1-50E461CBEFED}"/>
              </a:ext>
            </a:extLst>
          </p:cNvPr>
          <p:cNvGraphicFramePr>
            <a:graphicFrameLocks noGrp="1"/>
          </p:cNvGraphicFramePr>
          <p:nvPr>
            <p:extLst/>
          </p:nvPr>
        </p:nvGraphicFramePr>
        <p:xfrm>
          <a:off x="1357850" y="926557"/>
          <a:ext cx="3791240" cy="1370092"/>
        </p:xfrm>
        <a:graphic>
          <a:graphicData uri="http://schemas.openxmlformats.org/drawingml/2006/table">
            <a:tbl>
              <a:tblPr>
                <a:tableStyleId>{E8B1032C-EA38-4F05-BA0D-38AFFFC7BED3}</a:tableStyleId>
              </a:tblPr>
              <a:tblGrid>
                <a:gridCol w="778376">
                  <a:extLst>
                    <a:ext uri="{9D8B030D-6E8A-4147-A177-3AD203B41FA5}">
                      <a16:colId xmlns:a16="http://schemas.microsoft.com/office/drawing/2014/main" val="20000"/>
                    </a:ext>
                  </a:extLst>
                </a:gridCol>
                <a:gridCol w="912989">
                  <a:extLst>
                    <a:ext uri="{9D8B030D-6E8A-4147-A177-3AD203B41FA5}">
                      <a16:colId xmlns:a16="http://schemas.microsoft.com/office/drawing/2014/main" val="20001"/>
                    </a:ext>
                  </a:extLst>
                </a:gridCol>
                <a:gridCol w="976877">
                  <a:extLst>
                    <a:ext uri="{9D8B030D-6E8A-4147-A177-3AD203B41FA5}">
                      <a16:colId xmlns:a16="http://schemas.microsoft.com/office/drawing/2014/main" val="20002"/>
                    </a:ext>
                  </a:extLst>
                </a:gridCol>
                <a:gridCol w="1122998">
                  <a:extLst>
                    <a:ext uri="{9D8B030D-6E8A-4147-A177-3AD203B41FA5}">
                      <a16:colId xmlns:a16="http://schemas.microsoft.com/office/drawing/2014/main" val="20003"/>
                    </a:ext>
                  </a:extLst>
                </a:gridCol>
              </a:tblGrid>
              <a:tr h="348446">
                <a:tc>
                  <a:txBody>
                    <a:bodyPr/>
                    <a:lstStyle>
                      <a:lvl1pPr algn="l">
                        <a:spcBef>
                          <a:spcPct val="20000"/>
                        </a:spcBef>
                        <a:spcAft>
                          <a:spcPct val="0"/>
                        </a:spcAft>
                        <a:defRPr sz="2000">
                          <a:solidFill>
                            <a:srgbClr val="024A9A"/>
                          </a:solidFill>
                          <a:latin typeface="Arial" panose="020B0604020202020204" pitchFamily="34" charset="0"/>
                        </a:defRPr>
                      </a:lvl1pPr>
                      <a:lvl2pPr algn="l">
                        <a:spcBef>
                          <a:spcPct val="20000"/>
                        </a:spcBef>
                        <a:spcAft>
                          <a:spcPct val="0"/>
                        </a:spcAft>
                        <a:defRPr>
                          <a:solidFill>
                            <a:srgbClr val="024A9A"/>
                          </a:solidFill>
                          <a:latin typeface="Arial" panose="020B0604020202020204" pitchFamily="34" charset="0"/>
                        </a:defRPr>
                      </a:lvl2pPr>
                      <a:lvl3pPr algn="l">
                        <a:spcBef>
                          <a:spcPct val="20000"/>
                        </a:spcBef>
                        <a:spcAft>
                          <a:spcPct val="0"/>
                        </a:spcAft>
                        <a:defRPr sz="1600">
                          <a:solidFill>
                            <a:srgbClr val="024A9A"/>
                          </a:solidFill>
                          <a:latin typeface="Arial" panose="020B0604020202020204" pitchFamily="34" charset="0"/>
                        </a:defRPr>
                      </a:lvl3pPr>
                      <a:lvl4pPr algn="l">
                        <a:spcBef>
                          <a:spcPct val="20000"/>
                        </a:spcBef>
                        <a:spcAft>
                          <a:spcPct val="0"/>
                        </a:spcAft>
                        <a:defRPr sz="1600">
                          <a:solidFill>
                            <a:srgbClr val="024A9A"/>
                          </a:solidFill>
                          <a:latin typeface="Arial" panose="020B0604020202020204" pitchFamily="34" charset="0"/>
                        </a:defRPr>
                      </a:lvl4pPr>
                      <a:lvl5pPr algn="l">
                        <a:spcBef>
                          <a:spcPct val="20000"/>
                        </a:spcBef>
                        <a:spcAft>
                          <a:spcPct val="0"/>
                        </a:spcAft>
                        <a:defRPr sz="1600">
                          <a:solidFill>
                            <a:srgbClr val="024A9A"/>
                          </a:solidFill>
                          <a:latin typeface="Arial" panose="020B0604020202020204" pitchFamily="34" charset="0"/>
                        </a:defRPr>
                      </a:lvl5pPr>
                      <a:lvl6pPr eaLnBrk="0" fontAlgn="base" hangingPunct="0">
                        <a:spcBef>
                          <a:spcPct val="20000"/>
                        </a:spcBef>
                        <a:spcAft>
                          <a:spcPct val="0"/>
                        </a:spcAft>
                        <a:defRPr sz="1600">
                          <a:solidFill>
                            <a:srgbClr val="024A9A"/>
                          </a:solidFill>
                          <a:latin typeface="Arial" panose="020B0604020202020204" pitchFamily="34" charset="0"/>
                        </a:defRPr>
                      </a:lvl6pPr>
                      <a:lvl7pPr eaLnBrk="0" fontAlgn="base" hangingPunct="0">
                        <a:spcBef>
                          <a:spcPct val="20000"/>
                        </a:spcBef>
                        <a:spcAft>
                          <a:spcPct val="0"/>
                        </a:spcAft>
                        <a:defRPr sz="1600">
                          <a:solidFill>
                            <a:srgbClr val="024A9A"/>
                          </a:solidFill>
                          <a:latin typeface="Arial" panose="020B0604020202020204" pitchFamily="34" charset="0"/>
                        </a:defRPr>
                      </a:lvl7pPr>
                      <a:lvl8pPr eaLnBrk="0" fontAlgn="base" hangingPunct="0">
                        <a:spcBef>
                          <a:spcPct val="20000"/>
                        </a:spcBef>
                        <a:spcAft>
                          <a:spcPct val="0"/>
                        </a:spcAft>
                        <a:defRPr sz="1600">
                          <a:solidFill>
                            <a:srgbClr val="024A9A"/>
                          </a:solidFill>
                          <a:latin typeface="Arial" panose="020B0604020202020204" pitchFamily="34" charset="0"/>
                        </a:defRPr>
                      </a:lvl8pPr>
                      <a:lvl9pPr eaLnBrk="0" fontAlgn="base" hangingPunct="0">
                        <a:spcBef>
                          <a:spcPct val="20000"/>
                        </a:spcBef>
                        <a:spcAft>
                          <a:spcPct val="0"/>
                        </a:spcAft>
                        <a:defRPr sz="1600">
                          <a:solidFill>
                            <a:srgbClr val="024A9A"/>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chemeClr val="bg1"/>
                          </a:solidFill>
                          <a:effectLst/>
                          <a:latin typeface="Arial Narrow" panose="020B0606020202030204" pitchFamily="34" charset="0"/>
                        </a:rPr>
                        <a:t>Modell</a:t>
                      </a:r>
                      <a:endParaRPr kumimoji="0" lang="hu-HU" altLang="hu-HU" sz="1500" b="1" i="0" u="none" strike="noStrike" cap="none" normalizeH="0" baseline="0" dirty="0">
                        <a:ln>
                          <a:noFill/>
                        </a:ln>
                        <a:solidFill>
                          <a:schemeClr val="bg1"/>
                        </a:solidFill>
                        <a:effectLst/>
                        <a:latin typeface="Arial Narrow" panose="020B0606020202030204" pitchFamily="34" charset="0"/>
                      </a:endParaRPr>
                    </a:p>
                  </a:txBody>
                  <a:tcPr marL="54000" marR="54000" marT="54000" marB="54000" anchor="ctr" horzOverflow="overflow">
                    <a:solidFill>
                      <a:srgbClr val="669900"/>
                    </a:solidFill>
                  </a:tcPr>
                </a:tc>
                <a:tc>
                  <a:txBody>
                    <a:bodyPr/>
                    <a:lstStyle>
                      <a:lvl1pPr algn="l">
                        <a:spcBef>
                          <a:spcPct val="20000"/>
                        </a:spcBef>
                        <a:spcAft>
                          <a:spcPct val="0"/>
                        </a:spcAft>
                        <a:defRPr sz="2000">
                          <a:solidFill>
                            <a:srgbClr val="024A9A"/>
                          </a:solidFill>
                          <a:latin typeface="Arial" panose="020B0604020202020204" pitchFamily="34" charset="0"/>
                        </a:defRPr>
                      </a:lvl1pPr>
                      <a:lvl2pPr algn="l">
                        <a:spcBef>
                          <a:spcPct val="20000"/>
                        </a:spcBef>
                        <a:spcAft>
                          <a:spcPct val="0"/>
                        </a:spcAft>
                        <a:defRPr>
                          <a:solidFill>
                            <a:srgbClr val="024A9A"/>
                          </a:solidFill>
                          <a:latin typeface="Arial" panose="020B0604020202020204" pitchFamily="34" charset="0"/>
                        </a:defRPr>
                      </a:lvl2pPr>
                      <a:lvl3pPr algn="l">
                        <a:spcBef>
                          <a:spcPct val="20000"/>
                        </a:spcBef>
                        <a:spcAft>
                          <a:spcPct val="0"/>
                        </a:spcAft>
                        <a:defRPr sz="1600">
                          <a:solidFill>
                            <a:srgbClr val="024A9A"/>
                          </a:solidFill>
                          <a:latin typeface="Arial" panose="020B0604020202020204" pitchFamily="34" charset="0"/>
                        </a:defRPr>
                      </a:lvl3pPr>
                      <a:lvl4pPr algn="l">
                        <a:spcBef>
                          <a:spcPct val="20000"/>
                        </a:spcBef>
                        <a:spcAft>
                          <a:spcPct val="0"/>
                        </a:spcAft>
                        <a:defRPr sz="1600">
                          <a:solidFill>
                            <a:srgbClr val="024A9A"/>
                          </a:solidFill>
                          <a:latin typeface="Arial" panose="020B0604020202020204" pitchFamily="34" charset="0"/>
                        </a:defRPr>
                      </a:lvl4pPr>
                      <a:lvl5pPr algn="l">
                        <a:spcBef>
                          <a:spcPct val="20000"/>
                        </a:spcBef>
                        <a:spcAft>
                          <a:spcPct val="0"/>
                        </a:spcAft>
                        <a:defRPr sz="1600">
                          <a:solidFill>
                            <a:srgbClr val="024A9A"/>
                          </a:solidFill>
                          <a:latin typeface="Arial" panose="020B0604020202020204" pitchFamily="34" charset="0"/>
                        </a:defRPr>
                      </a:lvl5pPr>
                      <a:lvl6pPr eaLnBrk="0" fontAlgn="base" hangingPunct="0">
                        <a:spcBef>
                          <a:spcPct val="20000"/>
                        </a:spcBef>
                        <a:spcAft>
                          <a:spcPct val="0"/>
                        </a:spcAft>
                        <a:defRPr sz="1600">
                          <a:solidFill>
                            <a:srgbClr val="024A9A"/>
                          </a:solidFill>
                          <a:latin typeface="Arial" panose="020B0604020202020204" pitchFamily="34" charset="0"/>
                        </a:defRPr>
                      </a:lvl6pPr>
                      <a:lvl7pPr eaLnBrk="0" fontAlgn="base" hangingPunct="0">
                        <a:spcBef>
                          <a:spcPct val="20000"/>
                        </a:spcBef>
                        <a:spcAft>
                          <a:spcPct val="0"/>
                        </a:spcAft>
                        <a:defRPr sz="1600">
                          <a:solidFill>
                            <a:srgbClr val="024A9A"/>
                          </a:solidFill>
                          <a:latin typeface="Arial" panose="020B0604020202020204" pitchFamily="34" charset="0"/>
                        </a:defRPr>
                      </a:lvl7pPr>
                      <a:lvl8pPr eaLnBrk="0" fontAlgn="base" hangingPunct="0">
                        <a:spcBef>
                          <a:spcPct val="20000"/>
                        </a:spcBef>
                        <a:spcAft>
                          <a:spcPct val="0"/>
                        </a:spcAft>
                        <a:defRPr sz="1600">
                          <a:solidFill>
                            <a:srgbClr val="024A9A"/>
                          </a:solidFill>
                          <a:latin typeface="Arial" panose="020B0604020202020204" pitchFamily="34" charset="0"/>
                        </a:defRPr>
                      </a:lvl8pPr>
                      <a:lvl9pPr eaLnBrk="0" fontAlgn="base" hangingPunct="0">
                        <a:spcBef>
                          <a:spcPct val="20000"/>
                        </a:spcBef>
                        <a:spcAft>
                          <a:spcPct val="0"/>
                        </a:spcAft>
                        <a:defRPr sz="1600">
                          <a:solidFill>
                            <a:srgbClr val="024A9A"/>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chemeClr val="bg1"/>
                          </a:solidFill>
                          <a:effectLst/>
                          <a:latin typeface="Arial Narrow" panose="020B0606020202030204" pitchFamily="34" charset="0"/>
                        </a:rPr>
                        <a:t>Felbontás</a:t>
                      </a:r>
                      <a:endParaRPr kumimoji="0" lang="hu-HU" altLang="hu-HU" sz="1500" b="1" i="0" u="none" strike="noStrike" cap="none" normalizeH="0" baseline="0" dirty="0">
                        <a:ln>
                          <a:noFill/>
                        </a:ln>
                        <a:solidFill>
                          <a:schemeClr val="bg1"/>
                        </a:solidFill>
                        <a:effectLst/>
                        <a:latin typeface="Arial Narrow" panose="020B0606020202030204" pitchFamily="34" charset="0"/>
                      </a:endParaRPr>
                    </a:p>
                  </a:txBody>
                  <a:tcPr marL="54000" marR="54000" marT="54000" marB="54000" anchor="ctr" anchorCtr="1" horzOverflow="overflow">
                    <a:solidFill>
                      <a:srgbClr val="669900"/>
                    </a:solidFill>
                  </a:tcPr>
                </a:tc>
                <a:tc>
                  <a:txBody>
                    <a:bodyPr/>
                    <a:lstStyle>
                      <a:lvl1pPr algn="l">
                        <a:spcBef>
                          <a:spcPct val="20000"/>
                        </a:spcBef>
                        <a:spcAft>
                          <a:spcPct val="0"/>
                        </a:spcAft>
                        <a:defRPr sz="2000">
                          <a:solidFill>
                            <a:srgbClr val="024A9A"/>
                          </a:solidFill>
                          <a:latin typeface="Arial" panose="020B0604020202020204" pitchFamily="34" charset="0"/>
                        </a:defRPr>
                      </a:lvl1pPr>
                      <a:lvl2pPr algn="l">
                        <a:spcBef>
                          <a:spcPct val="20000"/>
                        </a:spcBef>
                        <a:spcAft>
                          <a:spcPct val="0"/>
                        </a:spcAft>
                        <a:defRPr>
                          <a:solidFill>
                            <a:srgbClr val="024A9A"/>
                          </a:solidFill>
                          <a:latin typeface="Arial" panose="020B0604020202020204" pitchFamily="34" charset="0"/>
                        </a:defRPr>
                      </a:lvl2pPr>
                      <a:lvl3pPr algn="l">
                        <a:spcBef>
                          <a:spcPct val="20000"/>
                        </a:spcBef>
                        <a:spcAft>
                          <a:spcPct val="0"/>
                        </a:spcAft>
                        <a:defRPr sz="1600">
                          <a:solidFill>
                            <a:srgbClr val="024A9A"/>
                          </a:solidFill>
                          <a:latin typeface="Arial" panose="020B0604020202020204" pitchFamily="34" charset="0"/>
                        </a:defRPr>
                      </a:lvl3pPr>
                      <a:lvl4pPr algn="l">
                        <a:spcBef>
                          <a:spcPct val="20000"/>
                        </a:spcBef>
                        <a:spcAft>
                          <a:spcPct val="0"/>
                        </a:spcAft>
                        <a:defRPr sz="1600">
                          <a:solidFill>
                            <a:srgbClr val="024A9A"/>
                          </a:solidFill>
                          <a:latin typeface="Arial" panose="020B0604020202020204" pitchFamily="34" charset="0"/>
                        </a:defRPr>
                      </a:lvl4pPr>
                      <a:lvl5pPr algn="l">
                        <a:spcBef>
                          <a:spcPct val="20000"/>
                        </a:spcBef>
                        <a:spcAft>
                          <a:spcPct val="0"/>
                        </a:spcAft>
                        <a:defRPr sz="1600">
                          <a:solidFill>
                            <a:srgbClr val="024A9A"/>
                          </a:solidFill>
                          <a:latin typeface="Arial" panose="020B0604020202020204" pitchFamily="34" charset="0"/>
                        </a:defRPr>
                      </a:lvl5pPr>
                      <a:lvl6pPr eaLnBrk="0" fontAlgn="base" hangingPunct="0">
                        <a:spcBef>
                          <a:spcPct val="20000"/>
                        </a:spcBef>
                        <a:spcAft>
                          <a:spcPct val="0"/>
                        </a:spcAft>
                        <a:defRPr sz="1600">
                          <a:solidFill>
                            <a:srgbClr val="024A9A"/>
                          </a:solidFill>
                          <a:latin typeface="Arial" panose="020B0604020202020204" pitchFamily="34" charset="0"/>
                        </a:defRPr>
                      </a:lvl6pPr>
                      <a:lvl7pPr eaLnBrk="0" fontAlgn="base" hangingPunct="0">
                        <a:spcBef>
                          <a:spcPct val="20000"/>
                        </a:spcBef>
                        <a:spcAft>
                          <a:spcPct val="0"/>
                        </a:spcAft>
                        <a:defRPr sz="1600">
                          <a:solidFill>
                            <a:srgbClr val="024A9A"/>
                          </a:solidFill>
                          <a:latin typeface="Arial" panose="020B0604020202020204" pitchFamily="34" charset="0"/>
                        </a:defRPr>
                      </a:lvl7pPr>
                      <a:lvl8pPr eaLnBrk="0" fontAlgn="base" hangingPunct="0">
                        <a:spcBef>
                          <a:spcPct val="20000"/>
                        </a:spcBef>
                        <a:spcAft>
                          <a:spcPct val="0"/>
                        </a:spcAft>
                        <a:defRPr sz="1600">
                          <a:solidFill>
                            <a:srgbClr val="024A9A"/>
                          </a:solidFill>
                          <a:latin typeface="Arial" panose="020B0604020202020204" pitchFamily="34" charset="0"/>
                        </a:defRPr>
                      </a:lvl8pPr>
                      <a:lvl9pPr eaLnBrk="0" fontAlgn="base" hangingPunct="0">
                        <a:spcBef>
                          <a:spcPct val="20000"/>
                        </a:spcBef>
                        <a:spcAft>
                          <a:spcPct val="0"/>
                        </a:spcAft>
                        <a:defRPr sz="1600">
                          <a:solidFill>
                            <a:srgbClr val="024A9A"/>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chemeClr val="bg1"/>
                          </a:solidFill>
                          <a:effectLst/>
                          <a:latin typeface="Arial Narrow" panose="020B0606020202030204" pitchFamily="34" charset="0"/>
                        </a:rPr>
                        <a:t>Időszak</a:t>
                      </a:r>
                      <a:endParaRPr kumimoji="0" lang="hu-HU" altLang="hu-HU" sz="1500" b="1" i="0" u="none" strike="noStrike" cap="none" normalizeH="0" baseline="0" dirty="0">
                        <a:ln>
                          <a:noFill/>
                        </a:ln>
                        <a:solidFill>
                          <a:schemeClr val="bg1"/>
                        </a:solidFill>
                        <a:effectLst/>
                        <a:latin typeface="Arial Narrow" panose="020B0606020202030204" pitchFamily="34" charset="0"/>
                      </a:endParaRPr>
                    </a:p>
                  </a:txBody>
                  <a:tcPr marL="54000" marR="54000" marT="54000" marB="54000" anchor="ctr" anchorCtr="1" horzOverflow="overflow">
                    <a:solidFill>
                      <a:srgbClr val="669900"/>
                    </a:solidFill>
                  </a:tcPr>
                </a:tc>
                <a:tc>
                  <a:txBody>
                    <a:bodyPr/>
                    <a:lstStyle>
                      <a:lvl1pPr algn="l">
                        <a:spcBef>
                          <a:spcPct val="20000"/>
                        </a:spcBef>
                        <a:spcAft>
                          <a:spcPct val="0"/>
                        </a:spcAft>
                        <a:defRPr sz="2000">
                          <a:solidFill>
                            <a:srgbClr val="024A9A"/>
                          </a:solidFill>
                          <a:latin typeface="Arial" panose="020B0604020202020204" pitchFamily="34" charset="0"/>
                        </a:defRPr>
                      </a:lvl1pPr>
                      <a:lvl2pPr algn="l">
                        <a:spcBef>
                          <a:spcPct val="20000"/>
                        </a:spcBef>
                        <a:spcAft>
                          <a:spcPct val="0"/>
                        </a:spcAft>
                        <a:defRPr>
                          <a:solidFill>
                            <a:srgbClr val="024A9A"/>
                          </a:solidFill>
                          <a:latin typeface="Arial" panose="020B0604020202020204" pitchFamily="34" charset="0"/>
                        </a:defRPr>
                      </a:lvl2pPr>
                      <a:lvl3pPr algn="l">
                        <a:spcBef>
                          <a:spcPct val="20000"/>
                        </a:spcBef>
                        <a:spcAft>
                          <a:spcPct val="0"/>
                        </a:spcAft>
                        <a:defRPr sz="1600">
                          <a:solidFill>
                            <a:srgbClr val="024A9A"/>
                          </a:solidFill>
                          <a:latin typeface="Arial" panose="020B0604020202020204" pitchFamily="34" charset="0"/>
                        </a:defRPr>
                      </a:lvl3pPr>
                      <a:lvl4pPr algn="l">
                        <a:spcBef>
                          <a:spcPct val="20000"/>
                        </a:spcBef>
                        <a:spcAft>
                          <a:spcPct val="0"/>
                        </a:spcAft>
                        <a:defRPr sz="1600">
                          <a:solidFill>
                            <a:srgbClr val="024A9A"/>
                          </a:solidFill>
                          <a:latin typeface="Arial" panose="020B0604020202020204" pitchFamily="34" charset="0"/>
                        </a:defRPr>
                      </a:lvl4pPr>
                      <a:lvl5pPr algn="l">
                        <a:spcBef>
                          <a:spcPct val="20000"/>
                        </a:spcBef>
                        <a:spcAft>
                          <a:spcPct val="0"/>
                        </a:spcAft>
                        <a:defRPr sz="1600">
                          <a:solidFill>
                            <a:srgbClr val="024A9A"/>
                          </a:solidFill>
                          <a:latin typeface="Arial" panose="020B0604020202020204" pitchFamily="34" charset="0"/>
                        </a:defRPr>
                      </a:lvl5pPr>
                      <a:lvl6pPr eaLnBrk="0" fontAlgn="base" hangingPunct="0">
                        <a:spcBef>
                          <a:spcPct val="20000"/>
                        </a:spcBef>
                        <a:spcAft>
                          <a:spcPct val="0"/>
                        </a:spcAft>
                        <a:defRPr sz="1600">
                          <a:solidFill>
                            <a:srgbClr val="024A9A"/>
                          </a:solidFill>
                          <a:latin typeface="Arial" panose="020B0604020202020204" pitchFamily="34" charset="0"/>
                        </a:defRPr>
                      </a:lvl6pPr>
                      <a:lvl7pPr eaLnBrk="0" fontAlgn="base" hangingPunct="0">
                        <a:spcBef>
                          <a:spcPct val="20000"/>
                        </a:spcBef>
                        <a:spcAft>
                          <a:spcPct val="0"/>
                        </a:spcAft>
                        <a:defRPr sz="1600">
                          <a:solidFill>
                            <a:srgbClr val="024A9A"/>
                          </a:solidFill>
                          <a:latin typeface="Arial" panose="020B0604020202020204" pitchFamily="34" charset="0"/>
                        </a:defRPr>
                      </a:lvl7pPr>
                      <a:lvl8pPr eaLnBrk="0" fontAlgn="base" hangingPunct="0">
                        <a:spcBef>
                          <a:spcPct val="20000"/>
                        </a:spcBef>
                        <a:spcAft>
                          <a:spcPct val="0"/>
                        </a:spcAft>
                        <a:defRPr sz="1600">
                          <a:solidFill>
                            <a:srgbClr val="024A9A"/>
                          </a:solidFill>
                          <a:latin typeface="Arial" panose="020B0604020202020204" pitchFamily="34" charset="0"/>
                        </a:defRPr>
                      </a:lvl8pPr>
                      <a:lvl9pPr eaLnBrk="0" fontAlgn="base" hangingPunct="0">
                        <a:spcBef>
                          <a:spcPct val="20000"/>
                        </a:spcBef>
                        <a:spcAft>
                          <a:spcPct val="0"/>
                        </a:spcAft>
                        <a:defRPr sz="1600">
                          <a:solidFill>
                            <a:srgbClr val="024A9A"/>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chemeClr val="bg1"/>
                          </a:solidFill>
                          <a:effectLst/>
                          <a:latin typeface="Arial Narrow" panose="020B0606020202030204" pitchFamily="34" charset="0"/>
                        </a:rPr>
                        <a:t>Forgatókönyv</a:t>
                      </a:r>
                      <a:endParaRPr kumimoji="0" lang="hu-HU" altLang="hu-HU" sz="1500" b="1" i="0" u="none" strike="noStrike" cap="none" normalizeH="0" baseline="0" dirty="0">
                        <a:ln>
                          <a:noFill/>
                        </a:ln>
                        <a:solidFill>
                          <a:schemeClr val="bg1"/>
                        </a:solidFill>
                        <a:effectLst/>
                        <a:latin typeface="Arial Narrow" panose="020B0606020202030204" pitchFamily="34" charset="0"/>
                      </a:endParaRPr>
                    </a:p>
                  </a:txBody>
                  <a:tcPr marL="54000" marR="54000" marT="54000" marB="54000" anchor="ctr" anchorCtr="1" horzOverflow="overflow">
                    <a:solidFill>
                      <a:srgbClr val="669900"/>
                    </a:solidFill>
                  </a:tcPr>
                </a:tc>
                <a:extLst>
                  <a:ext uri="{0D108BD9-81ED-4DB2-BD59-A6C34878D82A}">
                    <a16:rowId xmlns:a16="http://schemas.microsoft.com/office/drawing/2014/main" val="10000"/>
                  </a:ext>
                </a:extLst>
              </a:tr>
              <a:tr h="348446">
                <a:tc>
                  <a:txBody>
                    <a:bodyPr/>
                    <a:lstStyle>
                      <a:lvl1pPr algn="l">
                        <a:spcBef>
                          <a:spcPct val="20000"/>
                        </a:spcBef>
                        <a:spcAft>
                          <a:spcPct val="0"/>
                        </a:spcAft>
                        <a:defRPr sz="2000">
                          <a:solidFill>
                            <a:srgbClr val="024A9A"/>
                          </a:solidFill>
                          <a:latin typeface="Arial" panose="020B0604020202020204" pitchFamily="34" charset="0"/>
                        </a:defRPr>
                      </a:lvl1pPr>
                      <a:lvl2pPr algn="l">
                        <a:spcBef>
                          <a:spcPct val="20000"/>
                        </a:spcBef>
                        <a:spcAft>
                          <a:spcPct val="0"/>
                        </a:spcAft>
                        <a:defRPr>
                          <a:solidFill>
                            <a:srgbClr val="024A9A"/>
                          </a:solidFill>
                          <a:latin typeface="Arial" panose="020B0604020202020204" pitchFamily="34" charset="0"/>
                        </a:defRPr>
                      </a:lvl2pPr>
                      <a:lvl3pPr algn="l">
                        <a:spcBef>
                          <a:spcPct val="20000"/>
                        </a:spcBef>
                        <a:spcAft>
                          <a:spcPct val="0"/>
                        </a:spcAft>
                        <a:defRPr sz="1600">
                          <a:solidFill>
                            <a:srgbClr val="024A9A"/>
                          </a:solidFill>
                          <a:latin typeface="Arial" panose="020B0604020202020204" pitchFamily="34" charset="0"/>
                        </a:defRPr>
                      </a:lvl3pPr>
                      <a:lvl4pPr algn="l">
                        <a:spcBef>
                          <a:spcPct val="20000"/>
                        </a:spcBef>
                        <a:spcAft>
                          <a:spcPct val="0"/>
                        </a:spcAft>
                        <a:defRPr sz="1600">
                          <a:solidFill>
                            <a:srgbClr val="024A9A"/>
                          </a:solidFill>
                          <a:latin typeface="Arial" panose="020B0604020202020204" pitchFamily="34" charset="0"/>
                        </a:defRPr>
                      </a:lvl4pPr>
                      <a:lvl5pPr algn="l">
                        <a:spcBef>
                          <a:spcPct val="20000"/>
                        </a:spcBef>
                        <a:spcAft>
                          <a:spcPct val="0"/>
                        </a:spcAft>
                        <a:defRPr sz="1600">
                          <a:solidFill>
                            <a:srgbClr val="024A9A"/>
                          </a:solidFill>
                          <a:latin typeface="Arial" panose="020B0604020202020204" pitchFamily="34" charset="0"/>
                        </a:defRPr>
                      </a:lvl5pPr>
                      <a:lvl6pPr eaLnBrk="0" fontAlgn="base" hangingPunct="0">
                        <a:spcBef>
                          <a:spcPct val="20000"/>
                        </a:spcBef>
                        <a:spcAft>
                          <a:spcPct val="0"/>
                        </a:spcAft>
                        <a:defRPr sz="1600">
                          <a:solidFill>
                            <a:srgbClr val="024A9A"/>
                          </a:solidFill>
                          <a:latin typeface="Arial" panose="020B0604020202020204" pitchFamily="34" charset="0"/>
                        </a:defRPr>
                      </a:lvl6pPr>
                      <a:lvl7pPr eaLnBrk="0" fontAlgn="base" hangingPunct="0">
                        <a:spcBef>
                          <a:spcPct val="20000"/>
                        </a:spcBef>
                        <a:spcAft>
                          <a:spcPct val="0"/>
                        </a:spcAft>
                        <a:defRPr sz="1600">
                          <a:solidFill>
                            <a:srgbClr val="024A9A"/>
                          </a:solidFill>
                          <a:latin typeface="Arial" panose="020B0604020202020204" pitchFamily="34" charset="0"/>
                        </a:defRPr>
                      </a:lvl7pPr>
                      <a:lvl8pPr eaLnBrk="0" fontAlgn="base" hangingPunct="0">
                        <a:spcBef>
                          <a:spcPct val="20000"/>
                        </a:spcBef>
                        <a:spcAft>
                          <a:spcPct val="0"/>
                        </a:spcAft>
                        <a:defRPr sz="1600">
                          <a:solidFill>
                            <a:srgbClr val="024A9A"/>
                          </a:solidFill>
                          <a:latin typeface="Arial" panose="020B0604020202020204" pitchFamily="34" charset="0"/>
                        </a:defRPr>
                      </a:lvl8pPr>
                      <a:lvl9pPr eaLnBrk="0" fontAlgn="base" hangingPunct="0">
                        <a:spcBef>
                          <a:spcPct val="20000"/>
                        </a:spcBef>
                        <a:spcAft>
                          <a:spcPct val="0"/>
                        </a:spcAft>
                        <a:defRPr sz="1600">
                          <a:solidFill>
                            <a:srgbClr val="024A9A"/>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rgbClr val="006699"/>
                          </a:solidFill>
                          <a:effectLst/>
                          <a:latin typeface="Arial Narrow" panose="020B0606020202030204" pitchFamily="34" charset="0"/>
                        </a:rPr>
                        <a:t>ALADIN</a:t>
                      </a:r>
                      <a:endParaRPr kumimoji="0" lang="hu-HU" altLang="hu-HU" sz="1500" b="1" i="0" u="none" strike="noStrike" cap="none" normalizeH="0" baseline="0" dirty="0">
                        <a:ln>
                          <a:noFill/>
                        </a:ln>
                        <a:solidFill>
                          <a:srgbClr val="006699"/>
                        </a:solidFill>
                        <a:effectLst/>
                        <a:latin typeface="Arial Narrow" panose="020B0606020202030204" pitchFamily="34" charset="0"/>
                      </a:endParaRPr>
                    </a:p>
                  </a:txBody>
                  <a:tcPr marL="54000" marR="54000" marT="54000" marB="54000" anchor="ctr" horzOverflow="overflow"/>
                </a:tc>
                <a:tc>
                  <a:txBody>
                    <a:bodyPr/>
                    <a:lstStyle>
                      <a:lvl1pPr algn="l">
                        <a:spcBef>
                          <a:spcPct val="20000"/>
                        </a:spcBef>
                        <a:spcAft>
                          <a:spcPct val="0"/>
                        </a:spcAft>
                        <a:defRPr sz="2000">
                          <a:solidFill>
                            <a:srgbClr val="024A9A"/>
                          </a:solidFill>
                          <a:latin typeface="Arial" panose="020B0604020202020204" pitchFamily="34" charset="0"/>
                        </a:defRPr>
                      </a:lvl1pPr>
                      <a:lvl2pPr algn="l">
                        <a:spcBef>
                          <a:spcPct val="20000"/>
                        </a:spcBef>
                        <a:spcAft>
                          <a:spcPct val="0"/>
                        </a:spcAft>
                        <a:defRPr>
                          <a:solidFill>
                            <a:srgbClr val="024A9A"/>
                          </a:solidFill>
                          <a:latin typeface="Arial" panose="020B0604020202020204" pitchFamily="34" charset="0"/>
                        </a:defRPr>
                      </a:lvl2pPr>
                      <a:lvl3pPr algn="l">
                        <a:spcBef>
                          <a:spcPct val="20000"/>
                        </a:spcBef>
                        <a:spcAft>
                          <a:spcPct val="0"/>
                        </a:spcAft>
                        <a:defRPr sz="1600">
                          <a:solidFill>
                            <a:srgbClr val="024A9A"/>
                          </a:solidFill>
                          <a:latin typeface="Arial" panose="020B0604020202020204" pitchFamily="34" charset="0"/>
                        </a:defRPr>
                      </a:lvl3pPr>
                      <a:lvl4pPr algn="l">
                        <a:spcBef>
                          <a:spcPct val="20000"/>
                        </a:spcBef>
                        <a:spcAft>
                          <a:spcPct val="0"/>
                        </a:spcAft>
                        <a:defRPr sz="1600">
                          <a:solidFill>
                            <a:srgbClr val="024A9A"/>
                          </a:solidFill>
                          <a:latin typeface="Arial" panose="020B0604020202020204" pitchFamily="34" charset="0"/>
                        </a:defRPr>
                      </a:lvl4pPr>
                      <a:lvl5pPr algn="l">
                        <a:spcBef>
                          <a:spcPct val="20000"/>
                        </a:spcBef>
                        <a:spcAft>
                          <a:spcPct val="0"/>
                        </a:spcAft>
                        <a:defRPr sz="1600">
                          <a:solidFill>
                            <a:srgbClr val="024A9A"/>
                          </a:solidFill>
                          <a:latin typeface="Arial" panose="020B0604020202020204" pitchFamily="34" charset="0"/>
                        </a:defRPr>
                      </a:lvl5pPr>
                      <a:lvl6pPr eaLnBrk="0" fontAlgn="base" hangingPunct="0">
                        <a:spcBef>
                          <a:spcPct val="20000"/>
                        </a:spcBef>
                        <a:spcAft>
                          <a:spcPct val="0"/>
                        </a:spcAft>
                        <a:defRPr sz="1600">
                          <a:solidFill>
                            <a:srgbClr val="024A9A"/>
                          </a:solidFill>
                          <a:latin typeface="Arial" panose="020B0604020202020204" pitchFamily="34" charset="0"/>
                        </a:defRPr>
                      </a:lvl6pPr>
                      <a:lvl7pPr eaLnBrk="0" fontAlgn="base" hangingPunct="0">
                        <a:spcBef>
                          <a:spcPct val="20000"/>
                        </a:spcBef>
                        <a:spcAft>
                          <a:spcPct val="0"/>
                        </a:spcAft>
                        <a:defRPr sz="1600">
                          <a:solidFill>
                            <a:srgbClr val="024A9A"/>
                          </a:solidFill>
                          <a:latin typeface="Arial" panose="020B0604020202020204" pitchFamily="34" charset="0"/>
                        </a:defRPr>
                      </a:lvl7pPr>
                      <a:lvl8pPr eaLnBrk="0" fontAlgn="base" hangingPunct="0">
                        <a:spcBef>
                          <a:spcPct val="20000"/>
                        </a:spcBef>
                        <a:spcAft>
                          <a:spcPct val="0"/>
                        </a:spcAft>
                        <a:defRPr sz="1600">
                          <a:solidFill>
                            <a:srgbClr val="024A9A"/>
                          </a:solidFill>
                          <a:latin typeface="Arial" panose="020B0604020202020204" pitchFamily="34" charset="0"/>
                        </a:defRPr>
                      </a:lvl8pPr>
                      <a:lvl9pPr eaLnBrk="0" fontAlgn="base" hangingPunct="0">
                        <a:spcBef>
                          <a:spcPct val="20000"/>
                        </a:spcBef>
                        <a:spcAft>
                          <a:spcPct val="0"/>
                        </a:spcAft>
                        <a:defRPr sz="1600">
                          <a:solidFill>
                            <a:srgbClr val="024A9A"/>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rgbClr val="006699"/>
                          </a:solidFill>
                          <a:effectLst/>
                          <a:latin typeface="Arial Narrow" panose="020B0606020202030204" pitchFamily="34" charset="0"/>
                        </a:rPr>
                        <a:t>10 km</a:t>
                      </a:r>
                      <a:endParaRPr kumimoji="0" lang="hu-HU" altLang="hu-HU" sz="1500" b="0" i="0" u="none" strike="noStrike" cap="none" normalizeH="0" baseline="0" dirty="0">
                        <a:ln>
                          <a:noFill/>
                        </a:ln>
                        <a:solidFill>
                          <a:srgbClr val="006699"/>
                        </a:solidFill>
                        <a:effectLst/>
                        <a:latin typeface="Arial Narrow" panose="020B0606020202030204" pitchFamily="34" charset="0"/>
                      </a:endParaRPr>
                    </a:p>
                  </a:txBody>
                  <a:tcPr marL="54000" marR="54000" marT="54000" marB="54000" anchor="ctr" anchorCtr="1" horzOverflow="overflow"/>
                </a:tc>
                <a:tc>
                  <a:txBody>
                    <a:bodyPr/>
                    <a:lstStyle>
                      <a:lvl1pPr algn="l">
                        <a:spcBef>
                          <a:spcPct val="20000"/>
                        </a:spcBef>
                        <a:spcAft>
                          <a:spcPct val="0"/>
                        </a:spcAft>
                        <a:defRPr sz="2000">
                          <a:solidFill>
                            <a:srgbClr val="024A9A"/>
                          </a:solidFill>
                          <a:latin typeface="Arial" panose="020B0604020202020204" pitchFamily="34" charset="0"/>
                        </a:defRPr>
                      </a:lvl1pPr>
                      <a:lvl2pPr algn="l">
                        <a:spcBef>
                          <a:spcPct val="20000"/>
                        </a:spcBef>
                        <a:spcAft>
                          <a:spcPct val="0"/>
                        </a:spcAft>
                        <a:defRPr>
                          <a:solidFill>
                            <a:srgbClr val="024A9A"/>
                          </a:solidFill>
                          <a:latin typeface="Arial" panose="020B0604020202020204" pitchFamily="34" charset="0"/>
                        </a:defRPr>
                      </a:lvl2pPr>
                      <a:lvl3pPr algn="l">
                        <a:spcBef>
                          <a:spcPct val="20000"/>
                        </a:spcBef>
                        <a:spcAft>
                          <a:spcPct val="0"/>
                        </a:spcAft>
                        <a:defRPr sz="1600">
                          <a:solidFill>
                            <a:srgbClr val="024A9A"/>
                          </a:solidFill>
                          <a:latin typeface="Arial" panose="020B0604020202020204" pitchFamily="34" charset="0"/>
                        </a:defRPr>
                      </a:lvl3pPr>
                      <a:lvl4pPr algn="l">
                        <a:spcBef>
                          <a:spcPct val="20000"/>
                        </a:spcBef>
                        <a:spcAft>
                          <a:spcPct val="0"/>
                        </a:spcAft>
                        <a:defRPr sz="1600">
                          <a:solidFill>
                            <a:srgbClr val="024A9A"/>
                          </a:solidFill>
                          <a:latin typeface="Arial" panose="020B0604020202020204" pitchFamily="34" charset="0"/>
                        </a:defRPr>
                      </a:lvl4pPr>
                      <a:lvl5pPr algn="l">
                        <a:spcBef>
                          <a:spcPct val="20000"/>
                        </a:spcBef>
                        <a:spcAft>
                          <a:spcPct val="0"/>
                        </a:spcAft>
                        <a:defRPr sz="1600">
                          <a:solidFill>
                            <a:srgbClr val="024A9A"/>
                          </a:solidFill>
                          <a:latin typeface="Arial" panose="020B0604020202020204" pitchFamily="34" charset="0"/>
                        </a:defRPr>
                      </a:lvl5pPr>
                      <a:lvl6pPr eaLnBrk="0" fontAlgn="base" hangingPunct="0">
                        <a:spcBef>
                          <a:spcPct val="20000"/>
                        </a:spcBef>
                        <a:spcAft>
                          <a:spcPct val="0"/>
                        </a:spcAft>
                        <a:defRPr sz="1600">
                          <a:solidFill>
                            <a:srgbClr val="024A9A"/>
                          </a:solidFill>
                          <a:latin typeface="Arial" panose="020B0604020202020204" pitchFamily="34" charset="0"/>
                        </a:defRPr>
                      </a:lvl6pPr>
                      <a:lvl7pPr eaLnBrk="0" fontAlgn="base" hangingPunct="0">
                        <a:spcBef>
                          <a:spcPct val="20000"/>
                        </a:spcBef>
                        <a:spcAft>
                          <a:spcPct val="0"/>
                        </a:spcAft>
                        <a:defRPr sz="1600">
                          <a:solidFill>
                            <a:srgbClr val="024A9A"/>
                          </a:solidFill>
                          <a:latin typeface="Arial" panose="020B0604020202020204" pitchFamily="34" charset="0"/>
                        </a:defRPr>
                      </a:lvl7pPr>
                      <a:lvl8pPr eaLnBrk="0" fontAlgn="base" hangingPunct="0">
                        <a:spcBef>
                          <a:spcPct val="20000"/>
                        </a:spcBef>
                        <a:spcAft>
                          <a:spcPct val="0"/>
                        </a:spcAft>
                        <a:defRPr sz="1600">
                          <a:solidFill>
                            <a:srgbClr val="024A9A"/>
                          </a:solidFill>
                          <a:latin typeface="Arial" panose="020B0604020202020204" pitchFamily="34" charset="0"/>
                        </a:defRPr>
                      </a:lvl8pPr>
                      <a:lvl9pPr eaLnBrk="0" fontAlgn="base" hangingPunct="0">
                        <a:spcBef>
                          <a:spcPct val="20000"/>
                        </a:spcBef>
                        <a:spcAft>
                          <a:spcPct val="0"/>
                        </a:spcAft>
                        <a:defRPr sz="1600">
                          <a:solidFill>
                            <a:srgbClr val="024A9A"/>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rgbClr val="006699"/>
                          </a:solidFill>
                          <a:effectLst/>
                          <a:latin typeface="Arial Narrow" panose="020B0606020202030204" pitchFamily="34" charset="0"/>
                        </a:rPr>
                        <a:t>1961–2100</a:t>
                      </a:r>
                      <a:endParaRPr kumimoji="0" lang="hu-HU" altLang="hu-HU" sz="1500" b="0" i="0" u="none" strike="noStrike" cap="none" normalizeH="0" baseline="0" dirty="0">
                        <a:ln>
                          <a:noFill/>
                        </a:ln>
                        <a:solidFill>
                          <a:srgbClr val="006699"/>
                        </a:solidFill>
                        <a:effectLst/>
                        <a:latin typeface="Arial Narrow" panose="020B0606020202030204" pitchFamily="34" charset="0"/>
                      </a:endParaRPr>
                    </a:p>
                  </a:txBody>
                  <a:tcPr marL="54000" marR="54000" marT="54000" marB="54000" anchor="ctr" anchorCtr="1" horzOverflow="overflow"/>
                </a:tc>
                <a:tc>
                  <a:txBody>
                    <a:bodyPr/>
                    <a:lstStyle>
                      <a:lvl1pPr algn="l">
                        <a:spcBef>
                          <a:spcPct val="20000"/>
                        </a:spcBef>
                        <a:spcAft>
                          <a:spcPct val="0"/>
                        </a:spcAft>
                        <a:defRPr sz="2000">
                          <a:solidFill>
                            <a:srgbClr val="024A9A"/>
                          </a:solidFill>
                          <a:latin typeface="Arial" panose="020B0604020202020204" pitchFamily="34" charset="0"/>
                        </a:defRPr>
                      </a:lvl1pPr>
                      <a:lvl2pPr algn="l">
                        <a:spcBef>
                          <a:spcPct val="20000"/>
                        </a:spcBef>
                        <a:spcAft>
                          <a:spcPct val="0"/>
                        </a:spcAft>
                        <a:defRPr>
                          <a:solidFill>
                            <a:srgbClr val="024A9A"/>
                          </a:solidFill>
                          <a:latin typeface="Arial" panose="020B0604020202020204" pitchFamily="34" charset="0"/>
                        </a:defRPr>
                      </a:lvl2pPr>
                      <a:lvl3pPr algn="l">
                        <a:spcBef>
                          <a:spcPct val="20000"/>
                        </a:spcBef>
                        <a:spcAft>
                          <a:spcPct val="0"/>
                        </a:spcAft>
                        <a:defRPr sz="1600">
                          <a:solidFill>
                            <a:srgbClr val="024A9A"/>
                          </a:solidFill>
                          <a:latin typeface="Arial" panose="020B0604020202020204" pitchFamily="34" charset="0"/>
                        </a:defRPr>
                      </a:lvl3pPr>
                      <a:lvl4pPr algn="l">
                        <a:spcBef>
                          <a:spcPct val="20000"/>
                        </a:spcBef>
                        <a:spcAft>
                          <a:spcPct val="0"/>
                        </a:spcAft>
                        <a:defRPr sz="1600">
                          <a:solidFill>
                            <a:srgbClr val="024A9A"/>
                          </a:solidFill>
                          <a:latin typeface="Arial" panose="020B0604020202020204" pitchFamily="34" charset="0"/>
                        </a:defRPr>
                      </a:lvl4pPr>
                      <a:lvl5pPr algn="l">
                        <a:spcBef>
                          <a:spcPct val="20000"/>
                        </a:spcBef>
                        <a:spcAft>
                          <a:spcPct val="0"/>
                        </a:spcAft>
                        <a:defRPr sz="1600">
                          <a:solidFill>
                            <a:srgbClr val="024A9A"/>
                          </a:solidFill>
                          <a:latin typeface="Arial" panose="020B0604020202020204" pitchFamily="34" charset="0"/>
                        </a:defRPr>
                      </a:lvl5pPr>
                      <a:lvl6pPr eaLnBrk="0" fontAlgn="base" hangingPunct="0">
                        <a:spcBef>
                          <a:spcPct val="20000"/>
                        </a:spcBef>
                        <a:spcAft>
                          <a:spcPct val="0"/>
                        </a:spcAft>
                        <a:defRPr sz="1600">
                          <a:solidFill>
                            <a:srgbClr val="024A9A"/>
                          </a:solidFill>
                          <a:latin typeface="Arial" panose="020B0604020202020204" pitchFamily="34" charset="0"/>
                        </a:defRPr>
                      </a:lvl6pPr>
                      <a:lvl7pPr eaLnBrk="0" fontAlgn="base" hangingPunct="0">
                        <a:spcBef>
                          <a:spcPct val="20000"/>
                        </a:spcBef>
                        <a:spcAft>
                          <a:spcPct val="0"/>
                        </a:spcAft>
                        <a:defRPr sz="1600">
                          <a:solidFill>
                            <a:srgbClr val="024A9A"/>
                          </a:solidFill>
                          <a:latin typeface="Arial" panose="020B0604020202020204" pitchFamily="34" charset="0"/>
                        </a:defRPr>
                      </a:lvl7pPr>
                      <a:lvl8pPr eaLnBrk="0" fontAlgn="base" hangingPunct="0">
                        <a:spcBef>
                          <a:spcPct val="20000"/>
                        </a:spcBef>
                        <a:spcAft>
                          <a:spcPct val="0"/>
                        </a:spcAft>
                        <a:defRPr sz="1600">
                          <a:solidFill>
                            <a:srgbClr val="024A9A"/>
                          </a:solidFill>
                          <a:latin typeface="Arial" panose="020B0604020202020204" pitchFamily="34" charset="0"/>
                        </a:defRPr>
                      </a:lvl8pPr>
                      <a:lvl9pPr eaLnBrk="0" fontAlgn="base" hangingPunct="0">
                        <a:spcBef>
                          <a:spcPct val="20000"/>
                        </a:spcBef>
                        <a:spcAft>
                          <a:spcPct val="0"/>
                        </a:spcAft>
                        <a:defRPr sz="1600">
                          <a:solidFill>
                            <a:srgbClr val="024A9A"/>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rgbClr val="006699"/>
                          </a:solidFill>
                          <a:effectLst/>
                          <a:latin typeface="Arial Narrow" panose="020B0606020202030204" pitchFamily="34" charset="0"/>
                        </a:rPr>
                        <a:t>A1B</a:t>
                      </a:r>
                      <a:endParaRPr kumimoji="0" lang="hu-HU" altLang="hu-HU" sz="1500" b="0" i="0" u="none" strike="noStrike" cap="none" normalizeH="0" baseline="0" dirty="0">
                        <a:ln>
                          <a:noFill/>
                        </a:ln>
                        <a:solidFill>
                          <a:srgbClr val="006699"/>
                        </a:solidFill>
                        <a:effectLst/>
                        <a:latin typeface="Arial Narrow" panose="020B0606020202030204" pitchFamily="34" charset="0"/>
                      </a:endParaRPr>
                    </a:p>
                  </a:txBody>
                  <a:tcPr marL="54000" marR="54000" marT="54000" marB="54000" anchor="ctr" anchorCtr="1" horzOverflow="overflow"/>
                </a:tc>
                <a:extLst>
                  <a:ext uri="{0D108BD9-81ED-4DB2-BD59-A6C34878D82A}">
                    <a16:rowId xmlns:a16="http://schemas.microsoft.com/office/drawing/2014/main" val="10001"/>
                  </a:ext>
                </a:extLst>
              </a:tr>
              <a:tr h="336600">
                <a:tc>
                  <a:txBody>
                    <a:bodyPr/>
                    <a:lstStyle>
                      <a:lvl1pPr algn="l">
                        <a:spcBef>
                          <a:spcPct val="20000"/>
                        </a:spcBef>
                        <a:spcAft>
                          <a:spcPct val="0"/>
                        </a:spcAft>
                        <a:defRPr sz="2000">
                          <a:solidFill>
                            <a:srgbClr val="024A9A"/>
                          </a:solidFill>
                          <a:latin typeface="Arial" panose="020B0604020202020204" pitchFamily="34" charset="0"/>
                        </a:defRPr>
                      </a:lvl1pPr>
                      <a:lvl2pPr algn="l">
                        <a:spcBef>
                          <a:spcPct val="20000"/>
                        </a:spcBef>
                        <a:spcAft>
                          <a:spcPct val="0"/>
                        </a:spcAft>
                        <a:defRPr>
                          <a:solidFill>
                            <a:srgbClr val="024A9A"/>
                          </a:solidFill>
                          <a:latin typeface="Arial" panose="020B0604020202020204" pitchFamily="34" charset="0"/>
                        </a:defRPr>
                      </a:lvl2pPr>
                      <a:lvl3pPr algn="l">
                        <a:spcBef>
                          <a:spcPct val="20000"/>
                        </a:spcBef>
                        <a:spcAft>
                          <a:spcPct val="0"/>
                        </a:spcAft>
                        <a:defRPr sz="1600">
                          <a:solidFill>
                            <a:srgbClr val="024A9A"/>
                          </a:solidFill>
                          <a:latin typeface="Arial" panose="020B0604020202020204" pitchFamily="34" charset="0"/>
                        </a:defRPr>
                      </a:lvl3pPr>
                      <a:lvl4pPr algn="l">
                        <a:spcBef>
                          <a:spcPct val="20000"/>
                        </a:spcBef>
                        <a:spcAft>
                          <a:spcPct val="0"/>
                        </a:spcAft>
                        <a:defRPr sz="1600">
                          <a:solidFill>
                            <a:srgbClr val="024A9A"/>
                          </a:solidFill>
                          <a:latin typeface="Arial" panose="020B0604020202020204" pitchFamily="34" charset="0"/>
                        </a:defRPr>
                      </a:lvl4pPr>
                      <a:lvl5pPr algn="l">
                        <a:spcBef>
                          <a:spcPct val="20000"/>
                        </a:spcBef>
                        <a:spcAft>
                          <a:spcPct val="0"/>
                        </a:spcAft>
                        <a:defRPr sz="1600">
                          <a:solidFill>
                            <a:srgbClr val="024A9A"/>
                          </a:solidFill>
                          <a:latin typeface="Arial" panose="020B0604020202020204" pitchFamily="34" charset="0"/>
                        </a:defRPr>
                      </a:lvl5pPr>
                      <a:lvl6pPr eaLnBrk="0" fontAlgn="base" hangingPunct="0">
                        <a:spcBef>
                          <a:spcPct val="20000"/>
                        </a:spcBef>
                        <a:spcAft>
                          <a:spcPct val="0"/>
                        </a:spcAft>
                        <a:defRPr sz="1600">
                          <a:solidFill>
                            <a:srgbClr val="024A9A"/>
                          </a:solidFill>
                          <a:latin typeface="Arial" panose="020B0604020202020204" pitchFamily="34" charset="0"/>
                        </a:defRPr>
                      </a:lvl6pPr>
                      <a:lvl7pPr eaLnBrk="0" fontAlgn="base" hangingPunct="0">
                        <a:spcBef>
                          <a:spcPct val="20000"/>
                        </a:spcBef>
                        <a:spcAft>
                          <a:spcPct val="0"/>
                        </a:spcAft>
                        <a:defRPr sz="1600">
                          <a:solidFill>
                            <a:srgbClr val="024A9A"/>
                          </a:solidFill>
                          <a:latin typeface="Arial" panose="020B0604020202020204" pitchFamily="34" charset="0"/>
                        </a:defRPr>
                      </a:lvl7pPr>
                      <a:lvl8pPr eaLnBrk="0" fontAlgn="base" hangingPunct="0">
                        <a:spcBef>
                          <a:spcPct val="20000"/>
                        </a:spcBef>
                        <a:spcAft>
                          <a:spcPct val="0"/>
                        </a:spcAft>
                        <a:defRPr sz="1600">
                          <a:solidFill>
                            <a:srgbClr val="024A9A"/>
                          </a:solidFill>
                          <a:latin typeface="Arial" panose="020B0604020202020204" pitchFamily="34" charset="0"/>
                        </a:defRPr>
                      </a:lvl8pPr>
                      <a:lvl9pPr eaLnBrk="0" fontAlgn="base" hangingPunct="0">
                        <a:spcBef>
                          <a:spcPct val="20000"/>
                        </a:spcBef>
                        <a:spcAft>
                          <a:spcPct val="0"/>
                        </a:spcAft>
                        <a:defRPr sz="1600">
                          <a:solidFill>
                            <a:srgbClr val="024A9A"/>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rgbClr val="006699"/>
                          </a:solidFill>
                          <a:effectLst/>
                          <a:latin typeface="Arial Narrow" panose="020B0606020202030204" pitchFamily="34" charset="0"/>
                        </a:rPr>
                        <a:t>REMO</a:t>
                      </a:r>
                      <a:endParaRPr kumimoji="0" lang="hu-HU" altLang="hu-HU" sz="1500" b="1" i="0" u="none" strike="noStrike" cap="none" normalizeH="0" baseline="0" dirty="0">
                        <a:ln>
                          <a:noFill/>
                        </a:ln>
                        <a:solidFill>
                          <a:srgbClr val="006699"/>
                        </a:solidFill>
                        <a:effectLst/>
                        <a:latin typeface="Arial Narrow" panose="020B0606020202030204" pitchFamily="34" charset="0"/>
                      </a:endParaRPr>
                    </a:p>
                  </a:txBody>
                  <a:tcPr marL="54000" marR="54000" marT="54000" marB="54000" anchor="ctr" horzOverflow="overflow"/>
                </a:tc>
                <a:tc>
                  <a:txBody>
                    <a:bodyPr/>
                    <a:lstStyle>
                      <a:lvl1pPr algn="l">
                        <a:spcBef>
                          <a:spcPct val="20000"/>
                        </a:spcBef>
                        <a:spcAft>
                          <a:spcPct val="0"/>
                        </a:spcAft>
                        <a:defRPr sz="2000">
                          <a:solidFill>
                            <a:srgbClr val="024A9A"/>
                          </a:solidFill>
                          <a:latin typeface="Arial" panose="020B0604020202020204" pitchFamily="34" charset="0"/>
                        </a:defRPr>
                      </a:lvl1pPr>
                      <a:lvl2pPr algn="l">
                        <a:spcBef>
                          <a:spcPct val="20000"/>
                        </a:spcBef>
                        <a:spcAft>
                          <a:spcPct val="0"/>
                        </a:spcAft>
                        <a:defRPr>
                          <a:solidFill>
                            <a:srgbClr val="024A9A"/>
                          </a:solidFill>
                          <a:latin typeface="Arial" panose="020B0604020202020204" pitchFamily="34" charset="0"/>
                        </a:defRPr>
                      </a:lvl2pPr>
                      <a:lvl3pPr algn="l">
                        <a:spcBef>
                          <a:spcPct val="20000"/>
                        </a:spcBef>
                        <a:spcAft>
                          <a:spcPct val="0"/>
                        </a:spcAft>
                        <a:defRPr sz="1600">
                          <a:solidFill>
                            <a:srgbClr val="024A9A"/>
                          </a:solidFill>
                          <a:latin typeface="Arial" panose="020B0604020202020204" pitchFamily="34" charset="0"/>
                        </a:defRPr>
                      </a:lvl3pPr>
                      <a:lvl4pPr algn="l">
                        <a:spcBef>
                          <a:spcPct val="20000"/>
                        </a:spcBef>
                        <a:spcAft>
                          <a:spcPct val="0"/>
                        </a:spcAft>
                        <a:defRPr sz="1600">
                          <a:solidFill>
                            <a:srgbClr val="024A9A"/>
                          </a:solidFill>
                          <a:latin typeface="Arial" panose="020B0604020202020204" pitchFamily="34" charset="0"/>
                        </a:defRPr>
                      </a:lvl4pPr>
                      <a:lvl5pPr algn="l">
                        <a:spcBef>
                          <a:spcPct val="20000"/>
                        </a:spcBef>
                        <a:spcAft>
                          <a:spcPct val="0"/>
                        </a:spcAft>
                        <a:defRPr sz="1600">
                          <a:solidFill>
                            <a:srgbClr val="024A9A"/>
                          </a:solidFill>
                          <a:latin typeface="Arial" panose="020B0604020202020204" pitchFamily="34" charset="0"/>
                        </a:defRPr>
                      </a:lvl5pPr>
                      <a:lvl6pPr eaLnBrk="0" fontAlgn="base" hangingPunct="0">
                        <a:spcBef>
                          <a:spcPct val="20000"/>
                        </a:spcBef>
                        <a:spcAft>
                          <a:spcPct val="0"/>
                        </a:spcAft>
                        <a:defRPr sz="1600">
                          <a:solidFill>
                            <a:srgbClr val="024A9A"/>
                          </a:solidFill>
                          <a:latin typeface="Arial" panose="020B0604020202020204" pitchFamily="34" charset="0"/>
                        </a:defRPr>
                      </a:lvl6pPr>
                      <a:lvl7pPr eaLnBrk="0" fontAlgn="base" hangingPunct="0">
                        <a:spcBef>
                          <a:spcPct val="20000"/>
                        </a:spcBef>
                        <a:spcAft>
                          <a:spcPct val="0"/>
                        </a:spcAft>
                        <a:defRPr sz="1600">
                          <a:solidFill>
                            <a:srgbClr val="024A9A"/>
                          </a:solidFill>
                          <a:latin typeface="Arial" panose="020B0604020202020204" pitchFamily="34" charset="0"/>
                        </a:defRPr>
                      </a:lvl7pPr>
                      <a:lvl8pPr eaLnBrk="0" fontAlgn="base" hangingPunct="0">
                        <a:spcBef>
                          <a:spcPct val="20000"/>
                        </a:spcBef>
                        <a:spcAft>
                          <a:spcPct val="0"/>
                        </a:spcAft>
                        <a:defRPr sz="1600">
                          <a:solidFill>
                            <a:srgbClr val="024A9A"/>
                          </a:solidFill>
                          <a:latin typeface="Arial" panose="020B0604020202020204" pitchFamily="34" charset="0"/>
                        </a:defRPr>
                      </a:lvl8pPr>
                      <a:lvl9pPr eaLnBrk="0" fontAlgn="base" hangingPunct="0">
                        <a:spcBef>
                          <a:spcPct val="20000"/>
                        </a:spcBef>
                        <a:spcAft>
                          <a:spcPct val="0"/>
                        </a:spcAft>
                        <a:defRPr sz="1600">
                          <a:solidFill>
                            <a:srgbClr val="024A9A"/>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rgbClr val="006699"/>
                          </a:solidFill>
                          <a:effectLst/>
                          <a:latin typeface="Arial Narrow" panose="020B0606020202030204" pitchFamily="34" charset="0"/>
                        </a:rPr>
                        <a:t>25 km</a:t>
                      </a:r>
                      <a:endParaRPr kumimoji="0" lang="hu-HU" altLang="hu-HU" sz="1500" b="0" i="0" u="none" strike="noStrike" cap="none" normalizeH="0" baseline="0" dirty="0">
                        <a:ln>
                          <a:noFill/>
                        </a:ln>
                        <a:solidFill>
                          <a:srgbClr val="006699"/>
                        </a:solidFill>
                        <a:effectLst/>
                        <a:latin typeface="Arial Narrow" panose="020B0606020202030204" pitchFamily="34" charset="0"/>
                      </a:endParaRPr>
                    </a:p>
                  </a:txBody>
                  <a:tcPr marL="54000" marR="54000" marT="54000" marB="54000" anchor="ctr" anchorCtr="1" horzOverflow="overflow"/>
                </a:tc>
                <a:tc>
                  <a:txBody>
                    <a:bodyPr/>
                    <a:lstStyle>
                      <a:lvl1pPr algn="l">
                        <a:spcBef>
                          <a:spcPct val="20000"/>
                        </a:spcBef>
                        <a:spcAft>
                          <a:spcPct val="0"/>
                        </a:spcAft>
                        <a:defRPr sz="2000">
                          <a:solidFill>
                            <a:srgbClr val="024A9A"/>
                          </a:solidFill>
                          <a:latin typeface="Arial" panose="020B0604020202020204" pitchFamily="34" charset="0"/>
                        </a:defRPr>
                      </a:lvl1pPr>
                      <a:lvl2pPr algn="l">
                        <a:spcBef>
                          <a:spcPct val="20000"/>
                        </a:spcBef>
                        <a:spcAft>
                          <a:spcPct val="0"/>
                        </a:spcAft>
                        <a:defRPr>
                          <a:solidFill>
                            <a:srgbClr val="024A9A"/>
                          </a:solidFill>
                          <a:latin typeface="Arial" panose="020B0604020202020204" pitchFamily="34" charset="0"/>
                        </a:defRPr>
                      </a:lvl2pPr>
                      <a:lvl3pPr algn="l">
                        <a:spcBef>
                          <a:spcPct val="20000"/>
                        </a:spcBef>
                        <a:spcAft>
                          <a:spcPct val="0"/>
                        </a:spcAft>
                        <a:defRPr sz="1600">
                          <a:solidFill>
                            <a:srgbClr val="024A9A"/>
                          </a:solidFill>
                          <a:latin typeface="Arial" panose="020B0604020202020204" pitchFamily="34" charset="0"/>
                        </a:defRPr>
                      </a:lvl3pPr>
                      <a:lvl4pPr algn="l">
                        <a:spcBef>
                          <a:spcPct val="20000"/>
                        </a:spcBef>
                        <a:spcAft>
                          <a:spcPct val="0"/>
                        </a:spcAft>
                        <a:defRPr sz="1600">
                          <a:solidFill>
                            <a:srgbClr val="024A9A"/>
                          </a:solidFill>
                          <a:latin typeface="Arial" panose="020B0604020202020204" pitchFamily="34" charset="0"/>
                        </a:defRPr>
                      </a:lvl4pPr>
                      <a:lvl5pPr algn="l">
                        <a:spcBef>
                          <a:spcPct val="20000"/>
                        </a:spcBef>
                        <a:spcAft>
                          <a:spcPct val="0"/>
                        </a:spcAft>
                        <a:defRPr sz="1600">
                          <a:solidFill>
                            <a:srgbClr val="024A9A"/>
                          </a:solidFill>
                          <a:latin typeface="Arial" panose="020B0604020202020204" pitchFamily="34" charset="0"/>
                        </a:defRPr>
                      </a:lvl5pPr>
                      <a:lvl6pPr eaLnBrk="0" fontAlgn="base" hangingPunct="0">
                        <a:spcBef>
                          <a:spcPct val="20000"/>
                        </a:spcBef>
                        <a:spcAft>
                          <a:spcPct val="0"/>
                        </a:spcAft>
                        <a:defRPr sz="1600">
                          <a:solidFill>
                            <a:srgbClr val="024A9A"/>
                          </a:solidFill>
                          <a:latin typeface="Arial" panose="020B0604020202020204" pitchFamily="34" charset="0"/>
                        </a:defRPr>
                      </a:lvl6pPr>
                      <a:lvl7pPr eaLnBrk="0" fontAlgn="base" hangingPunct="0">
                        <a:spcBef>
                          <a:spcPct val="20000"/>
                        </a:spcBef>
                        <a:spcAft>
                          <a:spcPct val="0"/>
                        </a:spcAft>
                        <a:defRPr sz="1600">
                          <a:solidFill>
                            <a:srgbClr val="024A9A"/>
                          </a:solidFill>
                          <a:latin typeface="Arial" panose="020B0604020202020204" pitchFamily="34" charset="0"/>
                        </a:defRPr>
                      </a:lvl7pPr>
                      <a:lvl8pPr eaLnBrk="0" fontAlgn="base" hangingPunct="0">
                        <a:spcBef>
                          <a:spcPct val="20000"/>
                        </a:spcBef>
                        <a:spcAft>
                          <a:spcPct val="0"/>
                        </a:spcAft>
                        <a:defRPr sz="1600">
                          <a:solidFill>
                            <a:srgbClr val="024A9A"/>
                          </a:solidFill>
                          <a:latin typeface="Arial" panose="020B0604020202020204" pitchFamily="34" charset="0"/>
                        </a:defRPr>
                      </a:lvl8pPr>
                      <a:lvl9pPr eaLnBrk="0" fontAlgn="base" hangingPunct="0">
                        <a:spcBef>
                          <a:spcPct val="20000"/>
                        </a:spcBef>
                        <a:spcAft>
                          <a:spcPct val="0"/>
                        </a:spcAft>
                        <a:defRPr sz="1600">
                          <a:solidFill>
                            <a:srgbClr val="024A9A"/>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rgbClr val="006699"/>
                          </a:solidFill>
                          <a:effectLst/>
                          <a:latin typeface="Arial Narrow" panose="020B0606020202030204" pitchFamily="34" charset="0"/>
                        </a:rPr>
                        <a:t>1951–2100</a:t>
                      </a:r>
                      <a:endParaRPr kumimoji="0" lang="hu-HU" altLang="hu-HU" sz="1500" b="0" i="0" u="none" strike="noStrike" cap="none" normalizeH="0" baseline="0" dirty="0">
                        <a:ln>
                          <a:noFill/>
                        </a:ln>
                        <a:solidFill>
                          <a:srgbClr val="006699"/>
                        </a:solidFill>
                        <a:effectLst/>
                        <a:latin typeface="Arial Narrow" panose="020B0606020202030204" pitchFamily="34" charset="0"/>
                      </a:endParaRPr>
                    </a:p>
                  </a:txBody>
                  <a:tcPr marL="54000" marR="54000" marT="54000" marB="54000" anchor="ctr" anchorCtr="1" horzOverflow="overflow"/>
                </a:tc>
                <a:tc>
                  <a:txBody>
                    <a:bodyPr/>
                    <a:lstStyle>
                      <a:lvl1pPr algn="l">
                        <a:spcBef>
                          <a:spcPct val="20000"/>
                        </a:spcBef>
                        <a:spcAft>
                          <a:spcPct val="0"/>
                        </a:spcAft>
                        <a:defRPr sz="2000">
                          <a:solidFill>
                            <a:srgbClr val="024A9A"/>
                          </a:solidFill>
                          <a:latin typeface="Arial" panose="020B0604020202020204" pitchFamily="34" charset="0"/>
                        </a:defRPr>
                      </a:lvl1pPr>
                      <a:lvl2pPr algn="l">
                        <a:spcBef>
                          <a:spcPct val="20000"/>
                        </a:spcBef>
                        <a:spcAft>
                          <a:spcPct val="0"/>
                        </a:spcAft>
                        <a:defRPr>
                          <a:solidFill>
                            <a:srgbClr val="024A9A"/>
                          </a:solidFill>
                          <a:latin typeface="Arial" panose="020B0604020202020204" pitchFamily="34" charset="0"/>
                        </a:defRPr>
                      </a:lvl2pPr>
                      <a:lvl3pPr algn="l">
                        <a:spcBef>
                          <a:spcPct val="20000"/>
                        </a:spcBef>
                        <a:spcAft>
                          <a:spcPct val="0"/>
                        </a:spcAft>
                        <a:defRPr sz="1600">
                          <a:solidFill>
                            <a:srgbClr val="024A9A"/>
                          </a:solidFill>
                          <a:latin typeface="Arial" panose="020B0604020202020204" pitchFamily="34" charset="0"/>
                        </a:defRPr>
                      </a:lvl3pPr>
                      <a:lvl4pPr algn="l">
                        <a:spcBef>
                          <a:spcPct val="20000"/>
                        </a:spcBef>
                        <a:spcAft>
                          <a:spcPct val="0"/>
                        </a:spcAft>
                        <a:defRPr sz="1600">
                          <a:solidFill>
                            <a:srgbClr val="024A9A"/>
                          </a:solidFill>
                          <a:latin typeface="Arial" panose="020B0604020202020204" pitchFamily="34" charset="0"/>
                        </a:defRPr>
                      </a:lvl4pPr>
                      <a:lvl5pPr algn="l">
                        <a:spcBef>
                          <a:spcPct val="20000"/>
                        </a:spcBef>
                        <a:spcAft>
                          <a:spcPct val="0"/>
                        </a:spcAft>
                        <a:defRPr sz="1600">
                          <a:solidFill>
                            <a:srgbClr val="024A9A"/>
                          </a:solidFill>
                          <a:latin typeface="Arial" panose="020B0604020202020204" pitchFamily="34" charset="0"/>
                        </a:defRPr>
                      </a:lvl5pPr>
                      <a:lvl6pPr eaLnBrk="0" fontAlgn="base" hangingPunct="0">
                        <a:spcBef>
                          <a:spcPct val="20000"/>
                        </a:spcBef>
                        <a:spcAft>
                          <a:spcPct val="0"/>
                        </a:spcAft>
                        <a:defRPr sz="1600">
                          <a:solidFill>
                            <a:srgbClr val="024A9A"/>
                          </a:solidFill>
                          <a:latin typeface="Arial" panose="020B0604020202020204" pitchFamily="34" charset="0"/>
                        </a:defRPr>
                      </a:lvl6pPr>
                      <a:lvl7pPr eaLnBrk="0" fontAlgn="base" hangingPunct="0">
                        <a:spcBef>
                          <a:spcPct val="20000"/>
                        </a:spcBef>
                        <a:spcAft>
                          <a:spcPct val="0"/>
                        </a:spcAft>
                        <a:defRPr sz="1600">
                          <a:solidFill>
                            <a:srgbClr val="024A9A"/>
                          </a:solidFill>
                          <a:latin typeface="Arial" panose="020B0604020202020204" pitchFamily="34" charset="0"/>
                        </a:defRPr>
                      </a:lvl7pPr>
                      <a:lvl8pPr eaLnBrk="0" fontAlgn="base" hangingPunct="0">
                        <a:spcBef>
                          <a:spcPct val="20000"/>
                        </a:spcBef>
                        <a:spcAft>
                          <a:spcPct val="0"/>
                        </a:spcAft>
                        <a:defRPr sz="1600">
                          <a:solidFill>
                            <a:srgbClr val="024A9A"/>
                          </a:solidFill>
                          <a:latin typeface="Arial" panose="020B0604020202020204" pitchFamily="34" charset="0"/>
                        </a:defRPr>
                      </a:lvl8pPr>
                      <a:lvl9pPr eaLnBrk="0" fontAlgn="base" hangingPunct="0">
                        <a:spcBef>
                          <a:spcPct val="20000"/>
                        </a:spcBef>
                        <a:spcAft>
                          <a:spcPct val="0"/>
                        </a:spcAft>
                        <a:defRPr sz="1600">
                          <a:solidFill>
                            <a:srgbClr val="024A9A"/>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rgbClr val="006699"/>
                          </a:solidFill>
                          <a:effectLst/>
                          <a:latin typeface="Arial Narrow" panose="020B0606020202030204" pitchFamily="34" charset="0"/>
                        </a:rPr>
                        <a:t>A1B</a:t>
                      </a:r>
                      <a:endParaRPr kumimoji="0" lang="hu-HU" altLang="hu-HU" sz="1500" b="0" i="0" u="none" strike="noStrike" cap="none" normalizeH="0" baseline="0" dirty="0">
                        <a:ln>
                          <a:noFill/>
                        </a:ln>
                        <a:solidFill>
                          <a:srgbClr val="006699"/>
                        </a:solidFill>
                        <a:effectLst/>
                        <a:latin typeface="Arial Narrow" panose="020B0606020202030204" pitchFamily="34" charset="0"/>
                      </a:endParaRPr>
                    </a:p>
                  </a:txBody>
                  <a:tcPr marL="54000" marR="54000" marT="54000" marB="54000" anchor="ctr" anchorCtr="1" horzOverflow="overflow"/>
                </a:tc>
                <a:extLst>
                  <a:ext uri="{0D108BD9-81ED-4DB2-BD59-A6C34878D82A}">
                    <a16:rowId xmlns:a16="http://schemas.microsoft.com/office/drawing/2014/main" val="10002"/>
                  </a:ext>
                </a:extLst>
              </a:tr>
              <a:tr h="3366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rgbClr val="006699"/>
                          </a:solidFill>
                          <a:effectLst/>
                          <a:latin typeface="Arial Narrow" panose="020B0606020202030204" pitchFamily="34" charset="0"/>
                        </a:rPr>
                        <a:t>ALADIN</a:t>
                      </a:r>
                      <a:endParaRPr kumimoji="0" lang="hu-HU" altLang="hu-HU" sz="1500" b="1" i="0" u="none" strike="noStrike" cap="none" normalizeH="0" baseline="0" dirty="0">
                        <a:ln>
                          <a:noFill/>
                        </a:ln>
                        <a:solidFill>
                          <a:srgbClr val="006699"/>
                        </a:solidFill>
                        <a:effectLst/>
                        <a:latin typeface="Arial Narrow" panose="020B0606020202030204" pitchFamily="34" charset="0"/>
                      </a:endParaRPr>
                    </a:p>
                  </a:txBody>
                  <a:tcPr marL="54000" marR="54000" marT="54000" marB="54000"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rgbClr val="006699"/>
                          </a:solidFill>
                          <a:effectLst/>
                          <a:latin typeface="Arial Narrow" panose="020B0606020202030204" pitchFamily="34" charset="0"/>
                        </a:rPr>
                        <a:t>10 km</a:t>
                      </a:r>
                      <a:endParaRPr kumimoji="0" lang="hu-HU" altLang="hu-HU" sz="1500" b="0" i="0" u="none" strike="noStrike" cap="none" normalizeH="0" baseline="0" dirty="0">
                        <a:ln>
                          <a:noFill/>
                        </a:ln>
                        <a:solidFill>
                          <a:srgbClr val="006699"/>
                        </a:solidFill>
                        <a:effectLst/>
                        <a:latin typeface="Arial Narrow" panose="020B0606020202030204" pitchFamily="34" charset="0"/>
                      </a:endParaRPr>
                    </a:p>
                  </a:txBody>
                  <a:tcPr marL="54000" marR="54000" marT="54000" marB="54000" anchor="ctr" anchorCtr="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rgbClr val="006699"/>
                          </a:solidFill>
                          <a:effectLst/>
                          <a:latin typeface="Arial Narrow" panose="020B0606020202030204" pitchFamily="34" charset="0"/>
                        </a:rPr>
                        <a:t>1950–2100</a:t>
                      </a:r>
                      <a:endParaRPr kumimoji="0" lang="hu-HU" altLang="hu-HU" sz="1500" b="0" i="0" u="none" strike="noStrike" cap="none" normalizeH="0" baseline="0" dirty="0">
                        <a:ln>
                          <a:noFill/>
                        </a:ln>
                        <a:solidFill>
                          <a:srgbClr val="006699"/>
                        </a:solidFill>
                        <a:effectLst/>
                        <a:latin typeface="Arial Narrow" panose="020B0606020202030204" pitchFamily="34" charset="0"/>
                      </a:endParaRPr>
                    </a:p>
                  </a:txBody>
                  <a:tcPr marL="54000" marR="54000" marT="54000" marB="54000" anchor="ctr" anchorCtr="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u="none" strike="noStrike" cap="none" normalizeH="0" baseline="0" dirty="0">
                          <a:ln>
                            <a:noFill/>
                          </a:ln>
                          <a:solidFill>
                            <a:srgbClr val="006699"/>
                          </a:solidFill>
                          <a:effectLst/>
                          <a:latin typeface="Arial Narrow" panose="020B0606020202030204" pitchFamily="34" charset="0"/>
                        </a:rPr>
                        <a:t>RCP 8.5</a:t>
                      </a:r>
                      <a:endParaRPr kumimoji="0" lang="hu-HU" altLang="hu-HU" sz="1500" b="0" i="0" u="none" strike="noStrike" cap="none" normalizeH="0" baseline="0" dirty="0">
                        <a:ln>
                          <a:noFill/>
                        </a:ln>
                        <a:solidFill>
                          <a:srgbClr val="006699"/>
                        </a:solidFill>
                        <a:effectLst/>
                        <a:latin typeface="Arial Narrow" panose="020B0606020202030204" pitchFamily="34" charset="0"/>
                      </a:endParaRPr>
                    </a:p>
                  </a:txBody>
                  <a:tcPr marL="54000" marR="54000" marT="54000" marB="54000" anchor="ctr" anchorCtr="1" horzOverflow="overflow"/>
                </a:tc>
                <a:extLst>
                  <a:ext uri="{0D108BD9-81ED-4DB2-BD59-A6C34878D82A}">
                    <a16:rowId xmlns:a16="http://schemas.microsoft.com/office/drawing/2014/main" val="10003"/>
                  </a:ext>
                </a:extLst>
              </a:tr>
            </a:tbl>
          </a:graphicData>
        </a:graphic>
      </p:graphicFrame>
      <p:grpSp>
        <p:nvGrpSpPr>
          <p:cNvPr id="4" name="Csoportba foglalás 3">
            <a:extLst>
              <a:ext uri="{FF2B5EF4-FFF2-40B4-BE49-F238E27FC236}">
                <a16:creationId xmlns:a16="http://schemas.microsoft.com/office/drawing/2014/main" id="{E4F4E9CE-74AC-4ABA-B4B3-40FC28B3D4BB}"/>
              </a:ext>
            </a:extLst>
          </p:cNvPr>
          <p:cNvGrpSpPr/>
          <p:nvPr/>
        </p:nvGrpSpPr>
        <p:grpSpPr>
          <a:xfrm>
            <a:off x="5234239" y="926557"/>
            <a:ext cx="2727969" cy="1869281"/>
            <a:chOff x="5429112" y="1220549"/>
            <a:chExt cx="3637292" cy="2492375"/>
          </a:xfrm>
        </p:grpSpPr>
        <p:pic>
          <p:nvPicPr>
            <p:cNvPr id="20" name="Kép 1">
              <a:extLst>
                <a:ext uri="{FF2B5EF4-FFF2-40B4-BE49-F238E27FC236}">
                  <a16:creationId xmlns:a16="http://schemas.microsoft.com/office/drawing/2014/main" id="{92E8F358-88ED-4DC2-9FC1-D4A701F101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112" y="1220549"/>
              <a:ext cx="327818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zövegdoboz 2">
              <a:extLst>
                <a:ext uri="{FF2B5EF4-FFF2-40B4-BE49-F238E27FC236}">
                  <a16:creationId xmlns:a16="http://schemas.microsoft.com/office/drawing/2014/main" id="{85F966B3-4A3A-4B41-83A9-1D40447E840C}"/>
                </a:ext>
              </a:extLst>
            </p:cNvPr>
            <p:cNvSpPr txBox="1"/>
            <p:nvPr/>
          </p:nvSpPr>
          <p:spPr>
            <a:xfrm>
              <a:off x="8471796" y="2081797"/>
              <a:ext cx="594608" cy="330945"/>
            </a:xfrm>
            <a:prstGeom prst="rect">
              <a:avLst/>
            </a:prstGeom>
            <a:noFill/>
          </p:spPr>
          <p:txBody>
            <a:bodyPr wrap="none" rtlCol="0">
              <a:spAutoFit/>
            </a:bodyPr>
            <a:lstStyle/>
            <a:p>
              <a:r>
                <a:rPr lang="hu-HU" sz="1013" b="1" dirty="0">
                  <a:solidFill>
                    <a:srgbClr val="FFC000"/>
                  </a:solidFill>
                  <a:latin typeface="Arial" panose="020B0604020202020204" pitchFamily="34" charset="0"/>
                  <a:cs typeface="Arial" panose="020B0604020202020204" pitchFamily="34" charset="0"/>
                </a:rPr>
                <a:t>A1B</a:t>
              </a:r>
            </a:p>
          </p:txBody>
        </p:sp>
        <p:sp>
          <p:nvSpPr>
            <p:cNvPr id="12" name="Szövegdoboz 11">
              <a:extLst>
                <a:ext uri="{FF2B5EF4-FFF2-40B4-BE49-F238E27FC236}">
                  <a16:creationId xmlns:a16="http://schemas.microsoft.com/office/drawing/2014/main" id="{3939DAD5-F6A8-4BFC-BEB6-D4835622305E}"/>
                </a:ext>
              </a:extLst>
            </p:cNvPr>
            <p:cNvSpPr txBox="1"/>
            <p:nvPr/>
          </p:nvSpPr>
          <p:spPr>
            <a:xfrm>
              <a:off x="8125327" y="1279870"/>
              <a:ext cx="855363" cy="330945"/>
            </a:xfrm>
            <a:prstGeom prst="rect">
              <a:avLst/>
            </a:prstGeom>
            <a:noFill/>
          </p:spPr>
          <p:txBody>
            <a:bodyPr wrap="none" rtlCol="0">
              <a:spAutoFit/>
            </a:bodyPr>
            <a:lstStyle/>
            <a:p>
              <a:r>
                <a:rPr lang="hu-HU" sz="1013" b="1" dirty="0">
                  <a:solidFill>
                    <a:srgbClr val="FF0000"/>
                  </a:solidFill>
                  <a:latin typeface="Arial" panose="020B0604020202020204" pitchFamily="34" charset="0"/>
                  <a:cs typeface="Arial" panose="020B0604020202020204" pitchFamily="34" charset="0"/>
                </a:rPr>
                <a:t>RCP8.5</a:t>
              </a:r>
            </a:p>
          </p:txBody>
        </p:sp>
      </p:grpSp>
      <p:pic>
        <p:nvPicPr>
          <p:cNvPr id="13" name="Picture 2">
            <a:extLst>
              <a:ext uri="{FF2B5EF4-FFF2-40B4-BE49-F238E27FC236}">
                <a16:creationId xmlns:a16="http://schemas.microsoft.com/office/drawing/2014/main" id="{2B5675F9-C1A9-4C1D-9F9B-7228EDF96191}"/>
              </a:ext>
            </a:extLst>
          </p:cNvPr>
          <p:cNvPicPr>
            <a:picLocks noChangeAspect="1" noChangeArrowheads="1"/>
          </p:cNvPicPr>
          <p:nvPr/>
        </p:nvPicPr>
        <p:blipFill>
          <a:blip r:embed="rId4"/>
          <a:srcRect l="4115" r="1646" b="6285"/>
          <a:stretch>
            <a:fillRect/>
          </a:stretch>
        </p:blipFill>
        <p:spPr bwMode="auto">
          <a:xfrm>
            <a:off x="4872954" y="3335793"/>
            <a:ext cx="2843463" cy="1627025"/>
          </a:xfrm>
          <a:prstGeom prst="rect">
            <a:avLst/>
          </a:prstGeom>
          <a:noFill/>
          <a:ln w="9525">
            <a:noFill/>
            <a:miter lim="800000"/>
            <a:headEnd/>
            <a:tailEnd/>
          </a:ln>
          <a:effectLst/>
        </p:spPr>
      </p:pic>
      <p:sp>
        <p:nvSpPr>
          <p:cNvPr id="5" name="Jobb oldali kapcsos zárójel 4">
            <a:extLst>
              <a:ext uri="{FF2B5EF4-FFF2-40B4-BE49-F238E27FC236}">
                <a16:creationId xmlns:a16="http://schemas.microsoft.com/office/drawing/2014/main" id="{CAA2370A-2B72-4976-97E2-2E2C68F0912C}"/>
              </a:ext>
            </a:extLst>
          </p:cNvPr>
          <p:cNvSpPr/>
          <p:nvPr/>
        </p:nvSpPr>
        <p:spPr>
          <a:xfrm>
            <a:off x="5214821" y="2316892"/>
            <a:ext cx="126388" cy="881558"/>
          </a:xfrm>
          <a:prstGeom prst="rightBrace">
            <a:avLst>
              <a:gd name="adj1" fmla="val 40831"/>
              <a:gd name="adj2" fmla="val 78769"/>
            </a:avLst>
          </a:prstGeom>
          <a:ln w="28575">
            <a:solidFill>
              <a:srgbClr val="66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sz="1013" dirty="0"/>
          </a:p>
        </p:txBody>
      </p:sp>
      <p:sp>
        <p:nvSpPr>
          <p:cNvPr id="6" name="Szövegdoboz 5">
            <a:extLst>
              <a:ext uri="{FF2B5EF4-FFF2-40B4-BE49-F238E27FC236}">
                <a16:creationId xmlns:a16="http://schemas.microsoft.com/office/drawing/2014/main" id="{CA5D7533-15A7-4CB0-97D4-42A8B730708B}"/>
              </a:ext>
            </a:extLst>
          </p:cNvPr>
          <p:cNvSpPr txBox="1"/>
          <p:nvPr/>
        </p:nvSpPr>
        <p:spPr>
          <a:xfrm>
            <a:off x="5406941" y="2855382"/>
            <a:ext cx="1798890" cy="323165"/>
          </a:xfrm>
          <a:prstGeom prst="rect">
            <a:avLst/>
          </a:prstGeom>
          <a:noFill/>
        </p:spPr>
        <p:txBody>
          <a:bodyPr wrap="none" rtlCol="0">
            <a:spAutoFit/>
          </a:bodyPr>
          <a:lstStyle/>
          <a:p>
            <a:r>
              <a:rPr lang="hu-HU" sz="1500" dirty="0">
                <a:solidFill>
                  <a:srgbClr val="669900"/>
                </a:solidFill>
                <a:latin typeface="Arial" panose="020B0604020202020204" pitchFamily="34" charset="0"/>
                <a:cs typeface="Arial" panose="020B0604020202020204" pitchFamily="34" charset="0"/>
              </a:rPr>
              <a:t>tervezett kísérletek</a:t>
            </a:r>
          </a:p>
        </p:txBody>
      </p:sp>
      <p:sp>
        <p:nvSpPr>
          <p:cNvPr id="7" name="Szövegdoboz 6">
            <a:extLst>
              <a:ext uri="{FF2B5EF4-FFF2-40B4-BE49-F238E27FC236}">
                <a16:creationId xmlns:a16="http://schemas.microsoft.com/office/drawing/2014/main" id="{314A6E17-4D8D-457A-9F80-E3794840CA38}"/>
              </a:ext>
            </a:extLst>
          </p:cNvPr>
          <p:cNvSpPr txBox="1"/>
          <p:nvPr/>
        </p:nvSpPr>
        <p:spPr>
          <a:xfrm>
            <a:off x="1357849" y="3378778"/>
            <a:ext cx="3515105" cy="1592744"/>
          </a:xfrm>
          <a:prstGeom prst="rect">
            <a:avLst/>
          </a:prstGeom>
          <a:noFill/>
        </p:spPr>
        <p:txBody>
          <a:bodyPr wrap="square" rtlCol="0">
            <a:spAutoFit/>
          </a:bodyPr>
          <a:lstStyle/>
          <a:p>
            <a:pPr marL="214313" indent="-214313">
              <a:spcAft>
                <a:spcPts val="900"/>
              </a:spcAft>
              <a:buFont typeface="Arial" panose="020B0604020202020204" pitchFamily="34" charset="0"/>
              <a:buChar char="•"/>
            </a:pPr>
            <a:r>
              <a:rPr lang="hu-HU" sz="1500" dirty="0">
                <a:solidFill>
                  <a:srgbClr val="006699"/>
                </a:solidFill>
                <a:latin typeface="Arial" panose="020B0604020202020204" pitchFamily="34" charset="0"/>
                <a:cs typeface="Arial" panose="020B0604020202020204" pitchFamily="34" charset="0"/>
              </a:rPr>
              <a:t>Éghajlati szimulációk </a:t>
            </a:r>
            <a:r>
              <a:rPr lang="hu-HU" sz="1500" b="1" dirty="0">
                <a:solidFill>
                  <a:srgbClr val="006699"/>
                </a:solidFill>
                <a:latin typeface="Arial" panose="020B0604020202020204" pitchFamily="34" charset="0"/>
                <a:cs typeface="Arial" panose="020B0604020202020204" pitchFamily="34" charset="0"/>
              </a:rPr>
              <a:t>két regionális modellel két forgatókönyv (közepes, pesszimista) </a:t>
            </a:r>
            <a:r>
              <a:rPr lang="hu-HU" sz="1500" dirty="0">
                <a:solidFill>
                  <a:srgbClr val="006699"/>
                </a:solidFill>
                <a:latin typeface="Arial" panose="020B0604020202020204" pitchFamily="34" charset="0"/>
                <a:cs typeface="Arial" panose="020B0604020202020204" pitchFamily="34" charset="0"/>
              </a:rPr>
              <a:t>alapján</a:t>
            </a:r>
          </a:p>
          <a:p>
            <a:pPr marL="214313" indent="-214313">
              <a:spcAft>
                <a:spcPts val="900"/>
              </a:spcAft>
              <a:buFont typeface="Arial" panose="020B0604020202020204" pitchFamily="34" charset="0"/>
              <a:buChar char="•"/>
            </a:pPr>
            <a:r>
              <a:rPr lang="hu-HU" sz="1500" dirty="0">
                <a:solidFill>
                  <a:srgbClr val="669900"/>
                </a:solidFill>
                <a:latin typeface="Arial" panose="020B0604020202020204" pitchFamily="34" charset="0"/>
                <a:cs typeface="Arial" panose="020B0604020202020204" pitchFamily="34" charset="0"/>
              </a:rPr>
              <a:t>Tervezett kiterjesztés: kísérletek elvégzése az optimista forgatókönyvvel is</a:t>
            </a:r>
          </a:p>
        </p:txBody>
      </p:sp>
      <p:sp>
        <p:nvSpPr>
          <p:cNvPr id="9" name="Szövegdoboz 8">
            <a:extLst>
              <a:ext uri="{FF2B5EF4-FFF2-40B4-BE49-F238E27FC236}">
                <a16:creationId xmlns:a16="http://schemas.microsoft.com/office/drawing/2014/main" id="{88400FFD-269B-43FF-B391-01E74775A079}"/>
              </a:ext>
            </a:extLst>
          </p:cNvPr>
          <p:cNvSpPr txBox="1"/>
          <p:nvPr/>
        </p:nvSpPr>
        <p:spPr>
          <a:xfrm>
            <a:off x="7256398" y="2079469"/>
            <a:ext cx="641522" cy="248209"/>
          </a:xfrm>
          <a:prstGeom prst="rect">
            <a:avLst/>
          </a:prstGeom>
          <a:noFill/>
        </p:spPr>
        <p:txBody>
          <a:bodyPr wrap="none" rtlCol="0">
            <a:spAutoFit/>
          </a:bodyPr>
          <a:lstStyle/>
          <a:p>
            <a:r>
              <a:rPr lang="hu-HU" sz="1013" b="1" dirty="0">
                <a:solidFill>
                  <a:schemeClr val="accent1"/>
                </a:solidFill>
                <a:latin typeface="Arial" panose="020B0604020202020204" pitchFamily="34" charset="0"/>
                <a:cs typeface="Arial" panose="020B0604020202020204" pitchFamily="34" charset="0"/>
              </a:rPr>
              <a:t>RCP4.5</a:t>
            </a:r>
          </a:p>
        </p:txBody>
      </p:sp>
      <p:graphicFrame>
        <p:nvGraphicFramePr>
          <p:cNvPr id="15" name="Group 34">
            <a:extLst>
              <a:ext uri="{FF2B5EF4-FFF2-40B4-BE49-F238E27FC236}">
                <a16:creationId xmlns:a16="http://schemas.microsoft.com/office/drawing/2014/main" id="{ACB404E1-9F82-4B04-A3C5-AA22E9B14399}"/>
              </a:ext>
            </a:extLst>
          </p:cNvPr>
          <p:cNvGraphicFramePr>
            <a:graphicFrameLocks noGrp="1"/>
          </p:cNvGraphicFramePr>
          <p:nvPr>
            <p:extLst/>
          </p:nvPr>
        </p:nvGraphicFramePr>
        <p:xfrm>
          <a:off x="1357850" y="2296649"/>
          <a:ext cx="3791240" cy="901800"/>
        </p:xfrm>
        <a:graphic>
          <a:graphicData uri="http://schemas.openxmlformats.org/drawingml/2006/table">
            <a:tbl>
              <a:tblPr>
                <a:tableStyleId>{E8B1032C-EA38-4F05-BA0D-38AFFFC7BED3}</a:tableStyleId>
              </a:tblPr>
              <a:tblGrid>
                <a:gridCol w="778376">
                  <a:extLst>
                    <a:ext uri="{9D8B030D-6E8A-4147-A177-3AD203B41FA5}">
                      <a16:colId xmlns:a16="http://schemas.microsoft.com/office/drawing/2014/main" val="20000"/>
                    </a:ext>
                  </a:extLst>
                </a:gridCol>
                <a:gridCol w="912989">
                  <a:extLst>
                    <a:ext uri="{9D8B030D-6E8A-4147-A177-3AD203B41FA5}">
                      <a16:colId xmlns:a16="http://schemas.microsoft.com/office/drawing/2014/main" val="20001"/>
                    </a:ext>
                  </a:extLst>
                </a:gridCol>
                <a:gridCol w="976877">
                  <a:extLst>
                    <a:ext uri="{9D8B030D-6E8A-4147-A177-3AD203B41FA5}">
                      <a16:colId xmlns:a16="http://schemas.microsoft.com/office/drawing/2014/main" val="20002"/>
                    </a:ext>
                  </a:extLst>
                </a:gridCol>
                <a:gridCol w="1122998">
                  <a:extLst>
                    <a:ext uri="{9D8B030D-6E8A-4147-A177-3AD203B41FA5}">
                      <a16:colId xmlns:a16="http://schemas.microsoft.com/office/drawing/2014/main" val="20003"/>
                    </a:ext>
                  </a:extLst>
                </a:gridCol>
              </a:tblGrid>
              <a:tr h="3366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b="0" i="0" u="none" strike="noStrike" cap="none" normalizeH="0" baseline="0" dirty="0">
                          <a:ln>
                            <a:noFill/>
                          </a:ln>
                          <a:solidFill>
                            <a:srgbClr val="006699"/>
                          </a:solidFill>
                          <a:effectLst/>
                          <a:latin typeface="Arial Narrow" panose="020B0606020202030204" pitchFamily="34" charset="0"/>
                        </a:rPr>
                        <a:t>ALADIN</a:t>
                      </a:r>
                    </a:p>
                  </a:txBody>
                  <a:tcPr marL="54000" marR="54000" marT="54000" marB="54000" anchor="ctr" horzOverflow="overflow">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b="0" i="0" u="none" strike="noStrike" cap="none" normalizeH="0" baseline="0" dirty="0">
                          <a:ln>
                            <a:noFill/>
                          </a:ln>
                          <a:solidFill>
                            <a:srgbClr val="006699"/>
                          </a:solidFill>
                          <a:effectLst/>
                          <a:latin typeface="Arial Narrow" panose="020B0606020202030204" pitchFamily="34" charset="0"/>
                        </a:rPr>
                        <a:t>10 km</a:t>
                      </a:r>
                    </a:p>
                  </a:txBody>
                  <a:tcPr marL="54000" marR="54000" marT="54000" marB="54000" anchor="ctr" anchorCtr="1" horzOverflow="overflow">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b="0" i="0" u="none" strike="noStrike" cap="none" normalizeH="0" baseline="0" dirty="0">
                          <a:ln>
                            <a:noFill/>
                          </a:ln>
                          <a:solidFill>
                            <a:srgbClr val="006699"/>
                          </a:solidFill>
                          <a:effectLst/>
                          <a:latin typeface="Arial Narrow" panose="020B0606020202030204" pitchFamily="34" charset="0"/>
                        </a:rPr>
                        <a:t>1950–2100</a:t>
                      </a:r>
                    </a:p>
                  </a:txBody>
                  <a:tcPr marL="54000" marR="54000" marT="54000" marB="54000" anchor="ctr" anchorCtr="1" horzOverflow="overflow">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b="0" i="0" u="none" strike="noStrike" cap="none" normalizeH="0" baseline="0" dirty="0">
                          <a:ln>
                            <a:noFill/>
                          </a:ln>
                          <a:solidFill>
                            <a:srgbClr val="006699"/>
                          </a:solidFill>
                          <a:effectLst/>
                          <a:latin typeface="Arial Narrow" panose="020B0606020202030204" pitchFamily="34" charset="0"/>
                        </a:rPr>
                        <a:t>RCP 4.5</a:t>
                      </a:r>
                    </a:p>
                  </a:txBody>
                  <a:tcPr marL="54000" marR="54000" marT="54000" marB="54000" anchor="ctr" anchorCtr="1" horzOverflow="overflow">
                    <a:solidFill>
                      <a:schemeClr val="accent3">
                        <a:lumMod val="20000"/>
                        <a:lumOff val="80000"/>
                      </a:schemeClr>
                    </a:solidFill>
                  </a:tcPr>
                </a:tc>
                <a:extLst>
                  <a:ext uri="{0D108BD9-81ED-4DB2-BD59-A6C34878D82A}">
                    <a16:rowId xmlns:a16="http://schemas.microsoft.com/office/drawing/2014/main" val="3723775464"/>
                  </a:ext>
                </a:extLst>
              </a:tr>
              <a:tr h="5652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b="0" i="0" u="none" strike="noStrike" cap="none" normalizeH="0" baseline="0" dirty="0">
                          <a:ln>
                            <a:noFill/>
                          </a:ln>
                          <a:solidFill>
                            <a:srgbClr val="006699"/>
                          </a:solidFill>
                          <a:effectLst/>
                          <a:latin typeface="Arial Narrow" panose="020B0606020202030204" pitchFamily="34" charset="0"/>
                        </a:rPr>
                        <a:t>REMO</a:t>
                      </a:r>
                    </a:p>
                  </a:txBody>
                  <a:tcPr marL="54000" marR="54000" marT="54000" marB="54000" anchor="ctr" horzOverflow="overflow">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b="0" i="0" u="none" strike="noStrike" cap="none" normalizeH="0" baseline="0" dirty="0">
                          <a:ln>
                            <a:noFill/>
                          </a:ln>
                          <a:solidFill>
                            <a:srgbClr val="006699"/>
                          </a:solidFill>
                          <a:effectLst/>
                          <a:latin typeface="Arial Narrow" panose="020B0606020202030204" pitchFamily="34" charset="0"/>
                        </a:rPr>
                        <a:t>10 km</a:t>
                      </a:r>
                    </a:p>
                  </a:txBody>
                  <a:tcPr marL="54000" marR="54000" marT="54000" marB="54000" anchor="ctr" anchorCtr="1" horzOverflow="overflow">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b="0" i="0" u="none" strike="noStrike" cap="none" normalizeH="0" baseline="0" dirty="0">
                          <a:ln>
                            <a:noFill/>
                          </a:ln>
                          <a:solidFill>
                            <a:srgbClr val="006699"/>
                          </a:solidFill>
                          <a:effectLst/>
                          <a:latin typeface="Arial Narrow" panose="020B0606020202030204" pitchFamily="34" charset="0"/>
                        </a:rPr>
                        <a:t>1950–2100 </a:t>
                      </a:r>
                    </a:p>
                  </a:txBody>
                  <a:tcPr marL="54000" marR="54000" marT="54000" marB="54000" anchor="ctr" anchorCtr="1" horzOverflow="overflow">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hu-HU" altLang="hu-HU" sz="1500" b="0" i="0" u="none" strike="noStrike" cap="none" normalizeH="0" baseline="0" dirty="0">
                          <a:ln>
                            <a:noFill/>
                          </a:ln>
                          <a:solidFill>
                            <a:srgbClr val="006699"/>
                          </a:solidFill>
                          <a:effectLst/>
                          <a:latin typeface="Arial Narrow" panose="020B0606020202030204" pitchFamily="34" charset="0"/>
                        </a:rPr>
                        <a:t>RCP 8.5 RCP4.5</a:t>
                      </a:r>
                    </a:p>
                  </a:txBody>
                  <a:tcPr marL="54000" marR="54000" marT="54000" marB="54000" anchor="ctr" anchorCtr="1" horzOverflow="overflow">
                    <a:solidFill>
                      <a:schemeClr val="accent3">
                        <a:lumMod val="20000"/>
                        <a:lumOff val="80000"/>
                      </a:schemeClr>
                    </a:solidFill>
                  </a:tcPr>
                </a:tc>
                <a:extLst>
                  <a:ext uri="{0D108BD9-81ED-4DB2-BD59-A6C34878D82A}">
                    <a16:rowId xmlns:a16="http://schemas.microsoft.com/office/drawing/2014/main" val="66379051"/>
                  </a:ext>
                </a:extLst>
              </a:tr>
            </a:tbl>
          </a:graphicData>
        </a:graphic>
      </p:graphicFrame>
      <p:sp>
        <p:nvSpPr>
          <p:cNvPr id="16" name="Szövegdoboz 37"/>
          <p:cNvSpPr txBox="1">
            <a:spLocks noChangeArrowheads="1"/>
          </p:cNvSpPr>
          <p:nvPr/>
        </p:nvSpPr>
        <p:spPr bwMode="auto">
          <a:xfrm rot="-5400000">
            <a:off x="-306438" y="2769191"/>
            <a:ext cx="29931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hu-HU" altLang="hu-HU" sz="1500" dirty="0">
                <a:latin typeface="Arial Narrow" panose="020B0606020202030204" pitchFamily="34" charset="0"/>
              </a:rPr>
              <a:t>Forrás: OMSZ, Klímamodellező Csoport</a:t>
            </a:r>
          </a:p>
        </p:txBody>
      </p:sp>
    </p:spTree>
    <p:extLst>
      <p:ext uri="{BB962C8B-B14F-4D97-AF65-F5344CB8AC3E}">
        <p14:creationId xmlns:p14="http://schemas.microsoft.com/office/powerpoint/2010/main" val="3426837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43000" y="1"/>
            <a:ext cx="6858000" cy="690962"/>
          </a:xfrm>
          <a:solidFill>
            <a:srgbClr val="006699"/>
          </a:solidFill>
          <a:effectLst>
            <a:outerShdw blurRad="50800" dist="38100" dir="5400000" sx="103000" sy="103000" algn="t" rotWithShape="0">
              <a:schemeClr val="tx1">
                <a:alpha val="40000"/>
              </a:schemeClr>
            </a:outerShdw>
          </a:effectLst>
        </p:spPr>
        <p:txBody>
          <a:bodyPr>
            <a:normAutofit fontScale="90000"/>
          </a:bodyPr>
          <a:lstStyle/>
          <a:p>
            <a:pPr marL="400050"/>
            <a:r>
              <a:rPr lang="hu-HU" sz="2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Európai modelleredmények felhasználása</a:t>
            </a:r>
          </a:p>
        </p:txBody>
      </p:sp>
      <p:sp>
        <p:nvSpPr>
          <p:cNvPr id="14" name="Dia számának helye 13"/>
          <p:cNvSpPr>
            <a:spLocks noGrp="1"/>
          </p:cNvSpPr>
          <p:nvPr>
            <p:ph type="sldNum" sz="quarter" idx="12"/>
          </p:nvPr>
        </p:nvSpPr>
        <p:spPr>
          <a:xfrm>
            <a:off x="6294686" y="4814097"/>
            <a:ext cx="1543050" cy="273844"/>
          </a:xfrm>
        </p:spPr>
        <p:txBody>
          <a:bodyPr/>
          <a:lstStyle/>
          <a:p>
            <a:fld id="{6D529200-3A88-475E-83E9-F33EBB0718C0}" type="slidenum">
              <a:rPr lang="hu-HU" sz="900">
                <a:solidFill>
                  <a:schemeClr val="tx2">
                    <a:lumMod val="75000"/>
                  </a:schemeClr>
                </a:solidFill>
              </a:rPr>
              <a:t>23</a:t>
            </a:fld>
            <a:endParaRPr lang="hu-HU" sz="900" dirty="0">
              <a:solidFill>
                <a:schemeClr val="tx2">
                  <a:lumMod val="75000"/>
                </a:schemeClr>
              </a:solidFill>
            </a:endParaRPr>
          </a:p>
        </p:txBody>
      </p:sp>
      <p:pic>
        <p:nvPicPr>
          <p:cNvPr id="8" name="Kép 7">
            <a:extLst>
              <a:ext uri="{FF2B5EF4-FFF2-40B4-BE49-F238E27FC236}">
                <a16:creationId xmlns:a16="http://schemas.microsoft.com/office/drawing/2014/main" id="{673C2DEE-3AB2-4346-81BC-7EA03C58B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6744" y="903671"/>
            <a:ext cx="1951207" cy="1951207"/>
          </a:xfrm>
          <a:prstGeom prst="rect">
            <a:avLst/>
          </a:prstGeom>
        </p:spPr>
      </p:pic>
      <p:sp>
        <p:nvSpPr>
          <p:cNvPr id="9" name="Szövegdoboz 8">
            <a:extLst>
              <a:ext uri="{FF2B5EF4-FFF2-40B4-BE49-F238E27FC236}">
                <a16:creationId xmlns:a16="http://schemas.microsoft.com/office/drawing/2014/main" id="{E829678B-8C86-4CBD-BD3F-E7381E2E5714}"/>
              </a:ext>
            </a:extLst>
          </p:cNvPr>
          <p:cNvSpPr txBox="1"/>
          <p:nvPr/>
        </p:nvSpPr>
        <p:spPr>
          <a:xfrm>
            <a:off x="1436299" y="985120"/>
            <a:ext cx="3569435" cy="3264996"/>
          </a:xfrm>
          <a:prstGeom prst="rect">
            <a:avLst/>
          </a:prstGeom>
          <a:noFill/>
        </p:spPr>
        <p:txBody>
          <a:bodyPr wrap="square" rtlCol="0">
            <a:spAutoFit/>
          </a:bodyPr>
          <a:lstStyle/>
          <a:p>
            <a:pPr>
              <a:spcAft>
                <a:spcPts val="1350"/>
              </a:spcAft>
            </a:pPr>
            <a:r>
              <a:rPr lang="hu-HU" sz="1800" b="1" u="sng" dirty="0">
                <a:solidFill>
                  <a:srgbClr val="66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EURO-CORDEX</a:t>
            </a:r>
          </a:p>
          <a:p>
            <a:pPr marL="257175" indent="-257175">
              <a:spcAft>
                <a:spcPts val="450"/>
              </a:spcAft>
              <a:buFont typeface="Arial" panose="020B0604020202020204" pitchFamily="34" charset="0"/>
              <a:buChar char="•"/>
            </a:pPr>
            <a:r>
              <a:rPr lang="hu-HU" sz="1500" dirty="0">
                <a:solidFill>
                  <a:srgbClr val="006699"/>
                </a:solidFill>
                <a:latin typeface="Arial" panose="020B0604020202020204" pitchFamily="34" charset="0"/>
                <a:cs typeface="Arial" panose="020B0604020202020204" pitchFamily="34" charset="0"/>
              </a:rPr>
              <a:t>Kísérletek 11 regionális modellel</a:t>
            </a:r>
          </a:p>
          <a:p>
            <a:pPr marL="257175" indent="-257175">
              <a:spcAft>
                <a:spcPts val="450"/>
              </a:spcAft>
              <a:buFont typeface="Arial" panose="020B0604020202020204" pitchFamily="34" charset="0"/>
              <a:buChar char="•"/>
            </a:pPr>
            <a:r>
              <a:rPr lang="hu-HU" sz="1500" dirty="0">
                <a:solidFill>
                  <a:srgbClr val="006699"/>
                </a:solidFill>
                <a:latin typeface="Arial" panose="020B0604020202020204" pitchFamily="34" charset="0"/>
                <a:cs typeface="Arial" panose="020B0604020202020204" pitchFamily="34" charset="0"/>
              </a:rPr>
              <a:t>Felbontás: 0,44° és 0,11°</a:t>
            </a:r>
          </a:p>
          <a:p>
            <a:pPr marL="257175" indent="-257175">
              <a:spcAft>
                <a:spcPts val="450"/>
              </a:spcAft>
              <a:buFont typeface="Arial" panose="020B0604020202020204" pitchFamily="34" charset="0"/>
              <a:buChar char="•"/>
            </a:pPr>
            <a:r>
              <a:rPr lang="hu-HU" sz="1500" dirty="0">
                <a:solidFill>
                  <a:srgbClr val="006699"/>
                </a:solidFill>
                <a:latin typeface="Arial" panose="020B0604020202020204" pitchFamily="34" charset="0"/>
                <a:cs typeface="Arial" panose="020B0604020202020204" pitchFamily="34" charset="0"/>
              </a:rPr>
              <a:t>Szcenárió: RCP8.5, RCP4.5, (RCP2.6)</a:t>
            </a:r>
          </a:p>
          <a:p>
            <a:pPr marL="257175" indent="-257175">
              <a:spcAft>
                <a:spcPts val="450"/>
              </a:spcAft>
              <a:buFont typeface="Arial" panose="020B0604020202020204" pitchFamily="34" charset="0"/>
              <a:buChar char="•"/>
            </a:pPr>
            <a:r>
              <a:rPr lang="hu-HU" sz="1500" dirty="0">
                <a:solidFill>
                  <a:srgbClr val="006699"/>
                </a:solidFill>
                <a:latin typeface="Arial" panose="020B0604020202020204" pitchFamily="34" charset="0"/>
                <a:cs typeface="Arial" panose="020B0604020202020204" pitchFamily="34" charset="0"/>
              </a:rPr>
              <a:t>Időszak: többségében 1951–2100</a:t>
            </a:r>
          </a:p>
          <a:p>
            <a:pPr marL="257175" indent="-257175">
              <a:spcAft>
                <a:spcPts val="450"/>
              </a:spcAft>
              <a:buFont typeface="Arial" panose="020B0604020202020204" pitchFamily="34" charset="0"/>
              <a:buChar char="•"/>
            </a:pPr>
            <a:r>
              <a:rPr lang="hu-HU" sz="1500" dirty="0">
                <a:solidFill>
                  <a:srgbClr val="006699"/>
                </a:solidFill>
                <a:latin typeface="Arial" panose="020B0604020202020204" pitchFamily="34" charset="0"/>
                <a:cs typeface="Arial" panose="020B0604020202020204" pitchFamily="34" charset="0"/>
              </a:rPr>
              <a:t>Legfinomabb időbeli felbontás: többségében napi</a:t>
            </a:r>
          </a:p>
          <a:p>
            <a:pPr marL="257175" indent="-257175">
              <a:spcAft>
                <a:spcPts val="450"/>
              </a:spcAft>
              <a:buFont typeface="Arial" panose="020B0604020202020204" pitchFamily="34" charset="0"/>
              <a:buChar char="•"/>
            </a:pPr>
            <a:r>
              <a:rPr lang="hu-HU" sz="1500" dirty="0">
                <a:solidFill>
                  <a:srgbClr val="006699"/>
                </a:solidFill>
                <a:latin typeface="Arial" panose="020B0604020202020204" pitchFamily="34" charset="0"/>
                <a:cs typeface="Arial" panose="020B0604020202020204" pitchFamily="34" charset="0"/>
              </a:rPr>
              <a:t>De pl. információ a napi maximális órás csapadékintenzitásról</a:t>
            </a:r>
            <a:endParaRPr lang="hu-HU" sz="1650" dirty="0">
              <a:solidFill>
                <a:srgbClr val="006699"/>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hu-HU" sz="1650" dirty="0">
              <a:solidFill>
                <a:srgbClr val="006699"/>
              </a:solidFill>
              <a:latin typeface="Arial" panose="020B0604020202020204" pitchFamily="34" charset="0"/>
              <a:cs typeface="Arial" panose="020B0604020202020204" pitchFamily="34" charset="0"/>
            </a:endParaRPr>
          </a:p>
        </p:txBody>
      </p:sp>
      <p:grpSp>
        <p:nvGrpSpPr>
          <p:cNvPr id="6" name="Csoportba foglalás 5">
            <a:extLst>
              <a:ext uri="{FF2B5EF4-FFF2-40B4-BE49-F238E27FC236}">
                <a16:creationId xmlns:a16="http://schemas.microsoft.com/office/drawing/2014/main" id="{74D5D015-B96A-4265-B4AE-3C3CA02C1E66}"/>
              </a:ext>
            </a:extLst>
          </p:cNvPr>
          <p:cNvGrpSpPr/>
          <p:nvPr/>
        </p:nvGrpSpPr>
        <p:grpSpPr>
          <a:xfrm>
            <a:off x="4911306" y="3016446"/>
            <a:ext cx="2663684" cy="1869281"/>
            <a:chOff x="5429112" y="1220549"/>
            <a:chExt cx="3551578" cy="2492375"/>
          </a:xfrm>
        </p:grpSpPr>
        <p:pic>
          <p:nvPicPr>
            <p:cNvPr id="7" name="Kép 1">
              <a:extLst>
                <a:ext uri="{FF2B5EF4-FFF2-40B4-BE49-F238E27FC236}">
                  <a16:creationId xmlns:a16="http://schemas.microsoft.com/office/drawing/2014/main" id="{CFC4A9E8-91D7-4FCD-8522-E21829C667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9112" y="1220549"/>
              <a:ext cx="327818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zövegdoboz 10">
              <a:extLst>
                <a:ext uri="{FF2B5EF4-FFF2-40B4-BE49-F238E27FC236}">
                  <a16:creationId xmlns:a16="http://schemas.microsoft.com/office/drawing/2014/main" id="{0894E5FC-F371-4539-BC44-760FAC68ECF3}"/>
                </a:ext>
              </a:extLst>
            </p:cNvPr>
            <p:cNvSpPr txBox="1"/>
            <p:nvPr/>
          </p:nvSpPr>
          <p:spPr>
            <a:xfrm>
              <a:off x="8125327" y="1279870"/>
              <a:ext cx="855363" cy="330945"/>
            </a:xfrm>
            <a:prstGeom prst="rect">
              <a:avLst/>
            </a:prstGeom>
            <a:noFill/>
          </p:spPr>
          <p:txBody>
            <a:bodyPr wrap="none" rtlCol="0">
              <a:spAutoFit/>
            </a:bodyPr>
            <a:lstStyle/>
            <a:p>
              <a:r>
                <a:rPr lang="hu-HU" sz="1013" b="1" dirty="0">
                  <a:solidFill>
                    <a:srgbClr val="FF0000"/>
                  </a:solidFill>
                  <a:latin typeface="Arial" panose="020B0604020202020204" pitchFamily="34" charset="0"/>
                  <a:cs typeface="Arial" panose="020B0604020202020204" pitchFamily="34" charset="0"/>
                </a:rPr>
                <a:t>RCP8.5</a:t>
              </a:r>
            </a:p>
          </p:txBody>
        </p:sp>
      </p:grpSp>
      <p:sp>
        <p:nvSpPr>
          <p:cNvPr id="12" name="Szövegdoboz 11">
            <a:extLst>
              <a:ext uri="{FF2B5EF4-FFF2-40B4-BE49-F238E27FC236}">
                <a16:creationId xmlns:a16="http://schemas.microsoft.com/office/drawing/2014/main" id="{40A40E3F-E867-44AC-B2DA-15393A277151}"/>
              </a:ext>
            </a:extLst>
          </p:cNvPr>
          <p:cNvSpPr txBox="1"/>
          <p:nvPr/>
        </p:nvSpPr>
        <p:spPr>
          <a:xfrm>
            <a:off x="6997728" y="3937517"/>
            <a:ext cx="641522" cy="248209"/>
          </a:xfrm>
          <a:prstGeom prst="rect">
            <a:avLst/>
          </a:prstGeom>
          <a:noFill/>
        </p:spPr>
        <p:txBody>
          <a:bodyPr wrap="none" rtlCol="0">
            <a:spAutoFit/>
          </a:bodyPr>
          <a:lstStyle/>
          <a:p>
            <a:r>
              <a:rPr lang="hu-HU" sz="1013" b="1" dirty="0">
                <a:solidFill>
                  <a:schemeClr val="accent1"/>
                </a:solidFill>
                <a:latin typeface="Arial" panose="020B0604020202020204" pitchFamily="34" charset="0"/>
                <a:cs typeface="Arial" panose="020B0604020202020204" pitchFamily="34" charset="0"/>
              </a:rPr>
              <a:t>RCP4.5</a:t>
            </a:r>
          </a:p>
        </p:txBody>
      </p:sp>
      <p:sp>
        <p:nvSpPr>
          <p:cNvPr id="13" name="Szövegdoboz 12">
            <a:extLst>
              <a:ext uri="{FF2B5EF4-FFF2-40B4-BE49-F238E27FC236}">
                <a16:creationId xmlns:a16="http://schemas.microsoft.com/office/drawing/2014/main" id="{5B95361A-8DC2-4621-BFCE-ADA2ED6AA23A}"/>
              </a:ext>
            </a:extLst>
          </p:cNvPr>
          <p:cNvSpPr txBox="1"/>
          <p:nvPr/>
        </p:nvSpPr>
        <p:spPr>
          <a:xfrm>
            <a:off x="6487189" y="4410270"/>
            <a:ext cx="641522" cy="248209"/>
          </a:xfrm>
          <a:prstGeom prst="rect">
            <a:avLst/>
          </a:prstGeom>
          <a:noFill/>
        </p:spPr>
        <p:txBody>
          <a:bodyPr wrap="none" rtlCol="0">
            <a:spAutoFit/>
          </a:bodyPr>
          <a:lstStyle/>
          <a:p>
            <a:r>
              <a:rPr lang="hu-HU" sz="1013" b="1" dirty="0">
                <a:solidFill>
                  <a:srgbClr val="CC99FF"/>
                </a:solidFill>
                <a:latin typeface="Arial" panose="020B0604020202020204" pitchFamily="34" charset="0"/>
                <a:cs typeface="Arial" panose="020B0604020202020204" pitchFamily="34" charset="0"/>
              </a:rPr>
              <a:t>RCP2.6</a:t>
            </a:r>
          </a:p>
        </p:txBody>
      </p:sp>
      <p:sp>
        <p:nvSpPr>
          <p:cNvPr id="15" name="Szövegdoboz 37"/>
          <p:cNvSpPr txBox="1">
            <a:spLocks noChangeArrowheads="1"/>
          </p:cNvSpPr>
          <p:nvPr/>
        </p:nvSpPr>
        <p:spPr bwMode="auto">
          <a:xfrm rot="-5400000">
            <a:off x="-306438" y="2769191"/>
            <a:ext cx="29931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hu-HU" altLang="hu-HU" sz="1500" dirty="0">
                <a:latin typeface="Arial Narrow" panose="020B0606020202030204" pitchFamily="34" charset="0"/>
              </a:rPr>
              <a:t>Forrás: OMSZ, Klímamodellező Csoport</a:t>
            </a:r>
          </a:p>
        </p:txBody>
      </p:sp>
    </p:spTree>
    <p:extLst>
      <p:ext uri="{BB962C8B-B14F-4D97-AF65-F5344CB8AC3E}">
        <p14:creationId xmlns:p14="http://schemas.microsoft.com/office/powerpoint/2010/main" val="1505749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43000" y="123016"/>
            <a:ext cx="6858000" cy="690962"/>
          </a:xfrm>
          <a:noFill/>
          <a:effectLst>
            <a:outerShdw blurRad="50800" dist="38100" dir="5400000" sx="103000" sy="103000" algn="t" rotWithShape="0">
              <a:schemeClr val="tx1">
                <a:alpha val="40000"/>
              </a:schemeClr>
            </a:outerShdw>
          </a:effectLst>
        </p:spPr>
        <p:txBody>
          <a:bodyPr>
            <a:normAutofit/>
          </a:bodyPr>
          <a:lstStyle/>
          <a:p>
            <a:pPr algn="ctr"/>
            <a:r>
              <a:rPr lang="hu-HU" sz="2100" dirty="0">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Nyári hőmérséklet-változás [°C]: 2071–2100 </a:t>
            </a:r>
            <a:br>
              <a:rPr lang="hu-HU" sz="2100" dirty="0">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hu-HU" sz="2100" dirty="0">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(Referencia: 1971–2000) </a:t>
            </a:r>
          </a:p>
        </p:txBody>
      </p:sp>
      <p:sp>
        <p:nvSpPr>
          <p:cNvPr id="10" name="Szövegdoboz 9"/>
          <p:cNvSpPr txBox="1"/>
          <p:nvPr/>
        </p:nvSpPr>
        <p:spPr>
          <a:xfrm>
            <a:off x="3253469" y="4771222"/>
            <a:ext cx="3310618" cy="248209"/>
          </a:xfrm>
          <a:prstGeom prst="rect">
            <a:avLst/>
          </a:prstGeom>
          <a:noFill/>
        </p:spPr>
        <p:txBody>
          <a:bodyPr wrap="square" rtlCol="0">
            <a:spAutoFit/>
          </a:bodyPr>
          <a:lstStyle/>
          <a:p>
            <a:r>
              <a:rPr lang="hu-HU" sz="1013" dirty="0"/>
              <a:t> </a:t>
            </a:r>
          </a:p>
        </p:txBody>
      </p:sp>
      <p:sp>
        <p:nvSpPr>
          <p:cNvPr id="14" name="Dia számának helye 13"/>
          <p:cNvSpPr>
            <a:spLocks noGrp="1"/>
          </p:cNvSpPr>
          <p:nvPr>
            <p:ph type="sldNum" sz="quarter" idx="12"/>
          </p:nvPr>
        </p:nvSpPr>
        <p:spPr>
          <a:xfrm>
            <a:off x="6294686" y="4814097"/>
            <a:ext cx="1543050" cy="273844"/>
          </a:xfrm>
        </p:spPr>
        <p:txBody>
          <a:bodyPr/>
          <a:lstStyle/>
          <a:p>
            <a:fld id="{6D529200-3A88-475E-83E9-F33EBB0718C0}" type="slidenum">
              <a:rPr lang="hu-HU" sz="900">
                <a:solidFill>
                  <a:schemeClr val="tx2">
                    <a:lumMod val="75000"/>
                  </a:schemeClr>
                </a:solidFill>
              </a:rPr>
              <a:t>24</a:t>
            </a:fld>
            <a:endParaRPr lang="hu-HU" sz="900" dirty="0">
              <a:solidFill>
                <a:schemeClr val="tx2">
                  <a:lumMod val="75000"/>
                </a:schemeClr>
              </a:solidFill>
            </a:endParaRPr>
          </a:p>
        </p:txBody>
      </p:sp>
      <p:pic>
        <p:nvPicPr>
          <p:cNvPr id="15" name="Picture 13">
            <a:extLst>
              <a:ext uri="{FF2B5EF4-FFF2-40B4-BE49-F238E27FC236}">
                <a16:creationId xmlns:a16="http://schemas.microsoft.com/office/drawing/2014/main" id="{F348AD87-6132-4E97-836D-EA806B363E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8021" b="16618"/>
          <a:stretch>
            <a:fillRect/>
          </a:stretch>
        </p:blipFill>
        <p:spPr bwMode="auto">
          <a:xfrm>
            <a:off x="1557038" y="1334807"/>
            <a:ext cx="1981736" cy="972000"/>
          </a:xfrm>
          <a:prstGeom prst="rect">
            <a:avLst/>
          </a:prstGeom>
          <a:noFill/>
          <a:ln>
            <a:noFill/>
          </a:ln>
          <a:effectLst/>
          <a:extLst>
            <a:ext uri="{909E8E84-426E-40DD-AFC4-6F175D3DCCD1}">
              <a14:hiddenFill xmlns:a14="http://schemas.microsoft.com/office/drawing/2010/main">
                <a:blipFill dpi="0" rotWithShape="0">
                  <a:blip/>
                  <a:srcRect t="18021" b="166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6">
            <a:extLst>
              <a:ext uri="{FF2B5EF4-FFF2-40B4-BE49-F238E27FC236}">
                <a16:creationId xmlns:a16="http://schemas.microsoft.com/office/drawing/2014/main" id="{BB6836B3-9678-4538-A1D7-58C9EC1310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7554" b="17090"/>
          <a:stretch>
            <a:fillRect/>
          </a:stretch>
        </p:blipFill>
        <p:spPr bwMode="auto">
          <a:xfrm>
            <a:off x="3538774" y="1314947"/>
            <a:ext cx="1981736" cy="972000"/>
          </a:xfrm>
          <a:prstGeom prst="rect">
            <a:avLst/>
          </a:prstGeom>
          <a:noFill/>
          <a:ln>
            <a:noFill/>
          </a:ln>
          <a:effectLst/>
          <a:extLst>
            <a:ext uri="{909E8E84-426E-40DD-AFC4-6F175D3DCCD1}">
              <a14:hiddenFill xmlns:a14="http://schemas.microsoft.com/office/drawing/2010/main">
                <a:blipFill dpi="0" rotWithShape="0">
                  <a:blip/>
                  <a:srcRect t="17554" b="170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21">
            <a:extLst>
              <a:ext uri="{FF2B5EF4-FFF2-40B4-BE49-F238E27FC236}">
                <a16:creationId xmlns:a16="http://schemas.microsoft.com/office/drawing/2014/main" id="{71A81C32-08A1-494D-8280-5DBB00591B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8718" b="17090"/>
          <a:stretch>
            <a:fillRect/>
          </a:stretch>
        </p:blipFill>
        <p:spPr bwMode="auto">
          <a:xfrm>
            <a:off x="5457759" y="1306778"/>
            <a:ext cx="2016835" cy="972000"/>
          </a:xfrm>
          <a:prstGeom prst="rect">
            <a:avLst/>
          </a:prstGeom>
          <a:noFill/>
          <a:ln>
            <a:noFill/>
          </a:ln>
          <a:effectLst/>
          <a:extLst>
            <a:ext uri="{909E8E84-426E-40DD-AFC4-6F175D3DCCD1}">
              <a14:hiddenFill xmlns:a14="http://schemas.microsoft.com/office/drawing/2010/main">
                <a:blipFill dpi="0" rotWithShape="0">
                  <a:blip/>
                  <a:srcRect t="18718" b="170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2">
            <a:extLst>
              <a:ext uri="{FF2B5EF4-FFF2-40B4-BE49-F238E27FC236}">
                <a16:creationId xmlns:a16="http://schemas.microsoft.com/office/drawing/2014/main" id="{D2326E6E-C6D8-485D-98DF-384F182029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450" t="91026" r="9450" b="3780"/>
          <a:stretch>
            <a:fillRect/>
          </a:stretch>
        </p:blipFill>
        <p:spPr bwMode="auto">
          <a:xfrm>
            <a:off x="1472185" y="2517593"/>
            <a:ext cx="6114914" cy="25478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5" name="Egyenes összekötő 4">
            <a:extLst>
              <a:ext uri="{FF2B5EF4-FFF2-40B4-BE49-F238E27FC236}">
                <a16:creationId xmlns:a16="http://schemas.microsoft.com/office/drawing/2014/main" id="{E864032D-F664-4AE6-96A2-F5C665628A34}"/>
              </a:ext>
            </a:extLst>
          </p:cNvPr>
          <p:cNvCxnSpPr>
            <a:cxnSpLocks/>
          </p:cNvCxnSpPr>
          <p:nvPr/>
        </p:nvCxnSpPr>
        <p:spPr>
          <a:xfrm>
            <a:off x="1143000" y="865150"/>
            <a:ext cx="6858000" cy="4085"/>
          </a:xfrm>
          <a:prstGeom prst="line">
            <a:avLst/>
          </a:prstGeom>
          <a:ln w="57150">
            <a:solidFill>
              <a:srgbClr val="669900"/>
            </a:solidFill>
          </a:ln>
        </p:spPr>
        <p:style>
          <a:lnRef idx="1">
            <a:schemeClr val="accent1"/>
          </a:lnRef>
          <a:fillRef idx="0">
            <a:schemeClr val="accent1"/>
          </a:fillRef>
          <a:effectRef idx="0">
            <a:schemeClr val="accent1"/>
          </a:effectRef>
          <a:fontRef idx="minor">
            <a:schemeClr val="tx1"/>
          </a:fontRef>
        </p:style>
      </p:cxnSp>
      <p:sp>
        <p:nvSpPr>
          <p:cNvPr id="27" name="Szövegdoboz 26">
            <a:extLst>
              <a:ext uri="{FF2B5EF4-FFF2-40B4-BE49-F238E27FC236}">
                <a16:creationId xmlns:a16="http://schemas.microsoft.com/office/drawing/2014/main" id="{14BF2B97-8C32-4788-9FC4-90A04587A892}"/>
              </a:ext>
            </a:extLst>
          </p:cNvPr>
          <p:cNvSpPr txBox="1"/>
          <p:nvPr/>
        </p:nvSpPr>
        <p:spPr>
          <a:xfrm>
            <a:off x="2114976" y="1046097"/>
            <a:ext cx="952505" cy="323165"/>
          </a:xfrm>
          <a:prstGeom prst="rect">
            <a:avLst/>
          </a:prstGeom>
          <a:noFill/>
        </p:spPr>
        <p:txBody>
          <a:bodyPr wrap="none" rtlCol="0">
            <a:spAutoFit/>
          </a:bodyPr>
          <a:lstStyle/>
          <a:p>
            <a:r>
              <a:rPr lang="hu-HU" sz="1500" b="1" dirty="0">
                <a:solidFill>
                  <a:srgbClr val="006699"/>
                </a:solidFill>
                <a:latin typeface="Arial" panose="020B0604020202020204" pitchFamily="34" charset="0"/>
                <a:cs typeface="Arial" panose="020B0604020202020204" pitchFamily="34" charset="0"/>
              </a:rPr>
              <a:t>Modell 1</a:t>
            </a:r>
          </a:p>
        </p:txBody>
      </p:sp>
      <p:sp>
        <p:nvSpPr>
          <p:cNvPr id="33" name="Szövegdoboz 32">
            <a:extLst>
              <a:ext uri="{FF2B5EF4-FFF2-40B4-BE49-F238E27FC236}">
                <a16:creationId xmlns:a16="http://schemas.microsoft.com/office/drawing/2014/main" id="{1DED8283-61E7-418B-B8EF-9F59A91CB5E1}"/>
              </a:ext>
            </a:extLst>
          </p:cNvPr>
          <p:cNvSpPr txBox="1"/>
          <p:nvPr/>
        </p:nvSpPr>
        <p:spPr>
          <a:xfrm>
            <a:off x="4064268" y="1039800"/>
            <a:ext cx="952505" cy="323165"/>
          </a:xfrm>
          <a:prstGeom prst="rect">
            <a:avLst/>
          </a:prstGeom>
          <a:noFill/>
        </p:spPr>
        <p:txBody>
          <a:bodyPr wrap="none" rtlCol="0">
            <a:spAutoFit/>
          </a:bodyPr>
          <a:lstStyle/>
          <a:p>
            <a:r>
              <a:rPr lang="hu-HU" sz="1500" b="1" dirty="0">
                <a:solidFill>
                  <a:srgbClr val="006699"/>
                </a:solidFill>
                <a:latin typeface="Arial" panose="020B0604020202020204" pitchFamily="34" charset="0"/>
                <a:cs typeface="Arial" panose="020B0604020202020204" pitchFamily="34" charset="0"/>
              </a:rPr>
              <a:t>Modell 2</a:t>
            </a:r>
          </a:p>
        </p:txBody>
      </p:sp>
      <p:sp>
        <p:nvSpPr>
          <p:cNvPr id="34" name="Szövegdoboz 33">
            <a:extLst>
              <a:ext uri="{FF2B5EF4-FFF2-40B4-BE49-F238E27FC236}">
                <a16:creationId xmlns:a16="http://schemas.microsoft.com/office/drawing/2014/main" id="{2DC49AC1-6827-4454-A5C7-B697A71241F0}"/>
              </a:ext>
            </a:extLst>
          </p:cNvPr>
          <p:cNvSpPr txBox="1"/>
          <p:nvPr/>
        </p:nvSpPr>
        <p:spPr>
          <a:xfrm>
            <a:off x="6037570" y="1034725"/>
            <a:ext cx="952505" cy="323165"/>
          </a:xfrm>
          <a:prstGeom prst="rect">
            <a:avLst/>
          </a:prstGeom>
          <a:noFill/>
        </p:spPr>
        <p:txBody>
          <a:bodyPr wrap="none" rtlCol="0">
            <a:spAutoFit/>
          </a:bodyPr>
          <a:lstStyle/>
          <a:p>
            <a:r>
              <a:rPr lang="hu-HU" sz="1500" b="1" dirty="0">
                <a:solidFill>
                  <a:srgbClr val="006699"/>
                </a:solidFill>
                <a:latin typeface="Arial" panose="020B0604020202020204" pitchFamily="34" charset="0"/>
                <a:cs typeface="Arial" panose="020B0604020202020204" pitchFamily="34" charset="0"/>
              </a:rPr>
              <a:t>Modell 3</a:t>
            </a:r>
          </a:p>
        </p:txBody>
      </p:sp>
      <p:sp>
        <p:nvSpPr>
          <p:cNvPr id="31" name="Szövegdoboz 30">
            <a:extLst>
              <a:ext uri="{FF2B5EF4-FFF2-40B4-BE49-F238E27FC236}">
                <a16:creationId xmlns:a16="http://schemas.microsoft.com/office/drawing/2014/main" id="{D40D350F-BB4D-4A60-AC1E-B713F914A141}"/>
              </a:ext>
            </a:extLst>
          </p:cNvPr>
          <p:cNvSpPr txBox="1"/>
          <p:nvPr/>
        </p:nvSpPr>
        <p:spPr>
          <a:xfrm>
            <a:off x="5235760" y="2232204"/>
            <a:ext cx="2308645" cy="276999"/>
          </a:xfrm>
          <a:prstGeom prst="rect">
            <a:avLst/>
          </a:prstGeom>
          <a:noFill/>
        </p:spPr>
        <p:txBody>
          <a:bodyPr wrap="none" rtlCol="0">
            <a:spAutoFit/>
          </a:bodyPr>
          <a:lstStyle/>
          <a:p>
            <a:r>
              <a:rPr lang="hu-HU" sz="1200" i="1" dirty="0">
                <a:solidFill>
                  <a:srgbClr val="006699"/>
                </a:solidFill>
                <a:latin typeface="Arial" panose="020B0604020202020204" pitchFamily="34" charset="0"/>
                <a:cs typeface="Arial" panose="020B0604020202020204" pitchFamily="34" charset="0"/>
              </a:rPr>
              <a:t>Pontozás: szignifikáns változás</a:t>
            </a:r>
          </a:p>
        </p:txBody>
      </p:sp>
      <p:grpSp>
        <p:nvGrpSpPr>
          <p:cNvPr id="4" name="Csoportba foglalás 3">
            <a:extLst>
              <a:ext uri="{FF2B5EF4-FFF2-40B4-BE49-F238E27FC236}">
                <a16:creationId xmlns:a16="http://schemas.microsoft.com/office/drawing/2014/main" id="{4714D8EA-397C-4A57-B092-079CA22D135B}"/>
              </a:ext>
            </a:extLst>
          </p:cNvPr>
          <p:cNvGrpSpPr/>
          <p:nvPr/>
        </p:nvGrpSpPr>
        <p:grpSpPr>
          <a:xfrm>
            <a:off x="1286433" y="2975773"/>
            <a:ext cx="6311917" cy="1998329"/>
            <a:chOff x="184858" y="4036591"/>
            <a:chExt cx="8415889" cy="2664438"/>
          </a:xfrm>
        </p:grpSpPr>
        <p:pic>
          <p:nvPicPr>
            <p:cNvPr id="19" name="Picture 9">
              <a:extLst>
                <a:ext uri="{FF2B5EF4-FFF2-40B4-BE49-F238E27FC236}">
                  <a16:creationId xmlns:a16="http://schemas.microsoft.com/office/drawing/2014/main" id="{AEE9ED78-77BA-410E-B894-E0CC0F6F2620}"/>
                </a:ext>
              </a:extLst>
            </p:cNvPr>
            <p:cNvPicPr>
              <a:picLocks noChangeArrowheads="1"/>
            </p:cNvPicPr>
            <p:nvPr/>
          </p:nvPicPr>
          <p:blipFill>
            <a:blip r:embed="rId7" cstate="print">
              <a:extLst>
                <a:ext uri="{28A0092B-C50C-407E-A947-70E740481C1C}">
                  <a14:useLocalDpi xmlns:a14="http://schemas.microsoft.com/office/drawing/2010/main" val="0"/>
                </a:ext>
              </a:extLst>
            </a:blip>
            <a:srcRect r="13496"/>
            <a:stretch>
              <a:fillRect/>
            </a:stretch>
          </p:blipFill>
          <p:spPr bwMode="auto">
            <a:xfrm>
              <a:off x="489592" y="4718649"/>
              <a:ext cx="2664000" cy="1512000"/>
            </a:xfrm>
            <a:prstGeom prst="rect">
              <a:avLst/>
            </a:prstGeom>
            <a:noFill/>
            <a:ln>
              <a:noFill/>
            </a:ln>
            <a:effectLst/>
            <a:extLst>
              <a:ext uri="{909E8E84-426E-40DD-AFC4-6F175D3DCCD1}">
                <a14:hiddenFill xmlns:a14="http://schemas.microsoft.com/office/drawing/2010/main">
                  <a:blipFill dpi="0" rotWithShape="0">
                    <a:blip/>
                    <a:srcRect r="1349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1">
              <a:extLst>
                <a:ext uri="{FF2B5EF4-FFF2-40B4-BE49-F238E27FC236}">
                  <a16:creationId xmlns:a16="http://schemas.microsoft.com/office/drawing/2014/main" id="{27096EC8-91EE-42FF-AAC8-62A58CB2A182}"/>
                </a:ext>
              </a:extLst>
            </p:cNvPr>
            <p:cNvPicPr>
              <a:picLocks noChangeArrowheads="1"/>
            </p:cNvPicPr>
            <p:nvPr/>
          </p:nvPicPr>
          <p:blipFill>
            <a:blip r:embed="rId8" cstate="print">
              <a:extLst>
                <a:ext uri="{28A0092B-C50C-407E-A947-70E740481C1C}">
                  <a14:useLocalDpi xmlns:a14="http://schemas.microsoft.com/office/drawing/2010/main" val="0"/>
                </a:ext>
              </a:extLst>
            </a:blip>
            <a:srcRect r="13196"/>
            <a:stretch>
              <a:fillRect/>
            </a:stretch>
          </p:blipFill>
          <p:spPr bwMode="auto">
            <a:xfrm>
              <a:off x="3206792" y="4718649"/>
              <a:ext cx="2664000" cy="1512000"/>
            </a:xfrm>
            <a:prstGeom prst="rect">
              <a:avLst/>
            </a:prstGeom>
            <a:noFill/>
            <a:ln>
              <a:noFill/>
            </a:ln>
            <a:effectLst/>
            <a:extLst>
              <a:ext uri="{909E8E84-426E-40DD-AFC4-6F175D3DCCD1}">
                <a14:hiddenFill xmlns:a14="http://schemas.microsoft.com/office/drawing/2010/main">
                  <a:blipFill dpi="0" rotWithShape="0">
                    <a:blip/>
                    <a:srcRect r="1319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12">
              <a:extLst>
                <a:ext uri="{FF2B5EF4-FFF2-40B4-BE49-F238E27FC236}">
                  <a16:creationId xmlns:a16="http://schemas.microsoft.com/office/drawing/2014/main" id="{B63EE1E9-6D7E-4977-AFB7-447B57679A4C}"/>
                </a:ext>
              </a:extLst>
            </p:cNvPr>
            <p:cNvPicPr>
              <a:picLocks noChangeArrowheads="1"/>
            </p:cNvPicPr>
            <p:nvPr/>
          </p:nvPicPr>
          <p:blipFill>
            <a:blip r:embed="rId9" cstate="print">
              <a:extLst>
                <a:ext uri="{28A0092B-C50C-407E-A947-70E740481C1C}">
                  <a14:useLocalDpi xmlns:a14="http://schemas.microsoft.com/office/drawing/2010/main" val="0"/>
                </a:ext>
              </a:extLst>
            </a:blip>
            <a:srcRect r="13434"/>
            <a:stretch>
              <a:fillRect/>
            </a:stretch>
          </p:blipFill>
          <p:spPr bwMode="auto">
            <a:xfrm>
              <a:off x="5936747" y="4715825"/>
              <a:ext cx="2664000" cy="1512000"/>
            </a:xfrm>
            <a:prstGeom prst="rect">
              <a:avLst/>
            </a:prstGeom>
            <a:noFill/>
            <a:ln>
              <a:noFill/>
            </a:ln>
            <a:effectLst/>
            <a:extLst>
              <a:ext uri="{909E8E84-426E-40DD-AFC4-6F175D3DCCD1}">
                <a14:hiddenFill xmlns:a14="http://schemas.microsoft.com/office/drawing/2010/main">
                  <a:blipFill dpi="0" rotWithShape="0">
                    <a:blip/>
                    <a:srcRect r="1343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 name="Picture 14">
              <a:extLst>
                <a:ext uri="{FF2B5EF4-FFF2-40B4-BE49-F238E27FC236}">
                  <a16:creationId xmlns:a16="http://schemas.microsoft.com/office/drawing/2014/main" id="{BE83D22C-6770-4B82-BDBD-1A771CC628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88165" t="3590" b="12978"/>
            <a:stretch>
              <a:fillRect/>
            </a:stretch>
          </p:blipFill>
          <p:spPr bwMode="auto">
            <a:xfrm>
              <a:off x="184858" y="4036591"/>
              <a:ext cx="487852" cy="2439974"/>
            </a:xfrm>
            <a:prstGeom prst="rect">
              <a:avLst/>
            </a:prstGeom>
            <a:noFill/>
            <a:ln>
              <a:noFill/>
            </a:ln>
            <a:effectLst/>
            <a:extLst>
              <a:ext uri="{909E8E84-426E-40DD-AFC4-6F175D3DCCD1}">
                <a14:hiddenFill xmlns:a14="http://schemas.microsoft.com/office/drawing/2010/main">
                  <a:blipFill dpi="0" rotWithShape="0">
                    <a:blip/>
                    <a:srcRect l="88165" t="3590" b="1297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Szövegdoboz 2">
              <a:extLst>
                <a:ext uri="{FF2B5EF4-FFF2-40B4-BE49-F238E27FC236}">
                  <a16:creationId xmlns:a16="http://schemas.microsoft.com/office/drawing/2014/main" id="{7769C7BD-A42C-4DED-A3FA-A20B6CEFBC65}"/>
                </a:ext>
              </a:extLst>
            </p:cNvPr>
            <p:cNvSpPr txBox="1"/>
            <p:nvPr/>
          </p:nvSpPr>
          <p:spPr>
            <a:xfrm>
              <a:off x="639441" y="4181726"/>
              <a:ext cx="6008482" cy="492443"/>
            </a:xfrm>
            <a:prstGeom prst="rect">
              <a:avLst/>
            </a:prstGeom>
            <a:noFill/>
          </p:spPr>
          <p:txBody>
            <a:bodyPr wrap="none" rtlCol="0">
              <a:spAutoFit/>
            </a:bodyPr>
            <a:lstStyle/>
            <a:p>
              <a:r>
                <a:rPr lang="hu-HU" sz="1800" b="1" dirty="0">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Hőségnapok változása [nap]: 28-48 nap</a:t>
              </a:r>
            </a:p>
          </p:txBody>
        </p:sp>
        <p:sp>
          <p:nvSpPr>
            <p:cNvPr id="26" name="Szövegdoboz 25">
              <a:extLst>
                <a:ext uri="{FF2B5EF4-FFF2-40B4-BE49-F238E27FC236}">
                  <a16:creationId xmlns:a16="http://schemas.microsoft.com/office/drawing/2014/main" id="{A5484E7B-8639-4B2B-8A76-B7122F4F6C47}"/>
                </a:ext>
              </a:extLst>
            </p:cNvPr>
            <p:cNvSpPr txBox="1"/>
            <p:nvPr/>
          </p:nvSpPr>
          <p:spPr>
            <a:xfrm>
              <a:off x="821982" y="6331697"/>
              <a:ext cx="2417756" cy="369332"/>
            </a:xfrm>
            <a:prstGeom prst="rect">
              <a:avLst/>
            </a:prstGeom>
            <a:noFill/>
          </p:spPr>
          <p:txBody>
            <a:bodyPr wrap="none" rtlCol="0">
              <a:spAutoFit/>
            </a:bodyPr>
            <a:lstStyle/>
            <a:p>
              <a:r>
                <a:rPr lang="hu-HU" sz="1200" i="1" dirty="0">
                  <a:solidFill>
                    <a:srgbClr val="006699"/>
                  </a:solidFill>
                  <a:latin typeface="Arial" panose="020B0604020202020204" pitchFamily="34" charset="0"/>
                  <a:cs typeface="Arial" panose="020B0604020202020204" pitchFamily="34" charset="0"/>
                </a:rPr>
                <a:t>Hőségnap: </a:t>
              </a:r>
              <a:r>
                <a:rPr lang="hu-HU" sz="1200" i="1" dirty="0" err="1">
                  <a:solidFill>
                    <a:srgbClr val="006699"/>
                  </a:solidFill>
                  <a:latin typeface="Arial" panose="020B0604020202020204" pitchFamily="34" charset="0"/>
                  <a:cs typeface="Arial" panose="020B0604020202020204" pitchFamily="34" charset="0"/>
                </a:rPr>
                <a:t>T</a:t>
              </a:r>
              <a:r>
                <a:rPr lang="hu-HU" sz="1200" i="1" baseline="-25000" dirty="0" err="1">
                  <a:solidFill>
                    <a:srgbClr val="006699"/>
                  </a:solidFill>
                  <a:latin typeface="Arial" panose="020B0604020202020204" pitchFamily="34" charset="0"/>
                  <a:cs typeface="Arial" panose="020B0604020202020204" pitchFamily="34" charset="0"/>
                </a:rPr>
                <a:t>max</a:t>
              </a:r>
              <a:r>
                <a:rPr lang="hu-HU" sz="1200" i="1" dirty="0">
                  <a:solidFill>
                    <a:srgbClr val="006699"/>
                  </a:solidFill>
                  <a:latin typeface="Arial" panose="020B0604020202020204" pitchFamily="34" charset="0"/>
                  <a:cs typeface="Arial" panose="020B0604020202020204" pitchFamily="34" charset="0"/>
                </a:rPr>
                <a:t> ≥ 30 °C</a:t>
              </a:r>
            </a:p>
          </p:txBody>
        </p:sp>
      </p:grpSp>
      <p:sp>
        <p:nvSpPr>
          <p:cNvPr id="6" name="Szövegdoboz 5">
            <a:extLst>
              <a:ext uri="{FF2B5EF4-FFF2-40B4-BE49-F238E27FC236}">
                <a16:creationId xmlns:a16="http://schemas.microsoft.com/office/drawing/2014/main" id="{FB792949-D6EC-4667-865F-0590E965059E}"/>
              </a:ext>
            </a:extLst>
          </p:cNvPr>
          <p:cNvSpPr txBox="1"/>
          <p:nvPr/>
        </p:nvSpPr>
        <p:spPr>
          <a:xfrm>
            <a:off x="4750655" y="4664055"/>
            <a:ext cx="2890778" cy="323165"/>
          </a:xfrm>
          <a:prstGeom prst="rect">
            <a:avLst/>
          </a:prstGeom>
          <a:noFill/>
        </p:spPr>
        <p:txBody>
          <a:bodyPr wrap="square" rtlCol="0">
            <a:spAutoFit/>
          </a:bodyPr>
          <a:lstStyle/>
          <a:p>
            <a:r>
              <a:rPr lang="hu-HU" sz="1500" dirty="0">
                <a:solidFill>
                  <a:srgbClr val="006699"/>
                </a:solidFill>
                <a:latin typeface="Arial" panose="020B0604020202020204" pitchFamily="34" charset="0"/>
                <a:cs typeface="Arial" panose="020B0604020202020204" pitchFamily="34" charset="0"/>
              </a:rPr>
              <a:t>Múltbeli átlagos érték: 16 nap</a:t>
            </a:r>
          </a:p>
        </p:txBody>
      </p:sp>
      <p:sp>
        <p:nvSpPr>
          <p:cNvPr id="22" name="Szövegdoboz 37"/>
          <p:cNvSpPr txBox="1">
            <a:spLocks noChangeArrowheads="1"/>
          </p:cNvSpPr>
          <p:nvPr/>
        </p:nvSpPr>
        <p:spPr bwMode="auto">
          <a:xfrm rot="-5400000">
            <a:off x="-306438" y="2769191"/>
            <a:ext cx="29931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hu-HU" altLang="hu-HU" sz="1500" dirty="0">
                <a:latin typeface="Arial Narrow" panose="020B0606020202030204" pitchFamily="34" charset="0"/>
              </a:rPr>
              <a:t>Forrás: OMSZ, Klímamodellező Csoport</a:t>
            </a:r>
          </a:p>
        </p:txBody>
      </p:sp>
    </p:spTree>
    <p:extLst>
      <p:ext uri="{BB962C8B-B14F-4D97-AF65-F5344CB8AC3E}">
        <p14:creationId xmlns:p14="http://schemas.microsoft.com/office/powerpoint/2010/main" val="809325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a számának helye 13"/>
          <p:cNvSpPr>
            <a:spLocks noGrp="1"/>
          </p:cNvSpPr>
          <p:nvPr>
            <p:ph type="sldNum" sz="quarter" idx="12"/>
          </p:nvPr>
        </p:nvSpPr>
        <p:spPr>
          <a:xfrm>
            <a:off x="6294686" y="4814097"/>
            <a:ext cx="1543050" cy="273844"/>
          </a:xfrm>
        </p:spPr>
        <p:txBody>
          <a:bodyPr/>
          <a:lstStyle/>
          <a:p>
            <a:fld id="{6D529200-3A88-475E-83E9-F33EBB0718C0}" type="slidenum">
              <a:rPr lang="hu-HU" sz="900">
                <a:solidFill>
                  <a:schemeClr val="tx2">
                    <a:lumMod val="75000"/>
                  </a:schemeClr>
                </a:solidFill>
              </a:rPr>
              <a:t>25</a:t>
            </a:fld>
            <a:endParaRPr lang="hu-HU" sz="900" dirty="0">
              <a:solidFill>
                <a:schemeClr val="tx2">
                  <a:lumMod val="75000"/>
                </a:schemeClr>
              </a:solidFill>
            </a:endParaRPr>
          </a:p>
        </p:txBody>
      </p:sp>
      <p:pic>
        <p:nvPicPr>
          <p:cNvPr id="15" name="Picture 10">
            <a:extLst>
              <a:ext uri="{FF2B5EF4-FFF2-40B4-BE49-F238E27FC236}">
                <a16:creationId xmlns:a16="http://schemas.microsoft.com/office/drawing/2014/main" id="{75B90B52-D414-4CC8-8826-57FE835237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8069" b="20193"/>
          <a:stretch>
            <a:fillRect/>
          </a:stretch>
        </p:blipFill>
        <p:spPr bwMode="auto">
          <a:xfrm>
            <a:off x="1404246" y="1327430"/>
            <a:ext cx="2096821" cy="972000"/>
          </a:xfrm>
          <a:prstGeom prst="rect">
            <a:avLst/>
          </a:prstGeom>
          <a:noFill/>
          <a:ln>
            <a:noFill/>
          </a:ln>
          <a:effectLst/>
          <a:extLst>
            <a:ext uri="{909E8E84-426E-40DD-AFC4-6F175D3DCCD1}">
              <a14:hiddenFill xmlns:a14="http://schemas.microsoft.com/office/drawing/2010/main">
                <a:blipFill dpi="0" rotWithShape="0">
                  <a:blip/>
                  <a:srcRect t="18069" b="2019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6">
            <a:extLst>
              <a:ext uri="{FF2B5EF4-FFF2-40B4-BE49-F238E27FC236}">
                <a16:creationId xmlns:a16="http://schemas.microsoft.com/office/drawing/2014/main" id="{3FF2EF78-9672-4244-B069-02625D1F06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8988" b="19270"/>
          <a:stretch>
            <a:fillRect/>
          </a:stretch>
        </p:blipFill>
        <p:spPr bwMode="auto">
          <a:xfrm>
            <a:off x="3519220" y="1336031"/>
            <a:ext cx="2096821" cy="972000"/>
          </a:xfrm>
          <a:prstGeom prst="rect">
            <a:avLst/>
          </a:prstGeom>
          <a:noFill/>
          <a:ln>
            <a:noFill/>
          </a:ln>
          <a:effectLst/>
          <a:extLst>
            <a:ext uri="{909E8E84-426E-40DD-AFC4-6F175D3DCCD1}">
              <a14:hiddenFill xmlns:a14="http://schemas.microsoft.com/office/drawing/2010/main">
                <a:blipFill dpi="0" rotWithShape="0">
                  <a:blip/>
                  <a:srcRect t="18988" b="1927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20">
            <a:extLst>
              <a:ext uri="{FF2B5EF4-FFF2-40B4-BE49-F238E27FC236}">
                <a16:creationId xmlns:a16="http://schemas.microsoft.com/office/drawing/2014/main" id="{D8B8D859-6B73-4493-9D1A-00737191F0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8706" b="19557"/>
          <a:stretch>
            <a:fillRect/>
          </a:stretch>
        </p:blipFill>
        <p:spPr bwMode="auto">
          <a:xfrm>
            <a:off x="5619060" y="1338574"/>
            <a:ext cx="2096822" cy="972000"/>
          </a:xfrm>
          <a:prstGeom prst="rect">
            <a:avLst/>
          </a:prstGeom>
          <a:noFill/>
          <a:ln>
            <a:noFill/>
          </a:ln>
          <a:effectLst/>
          <a:extLst>
            <a:ext uri="{909E8E84-426E-40DD-AFC4-6F175D3DCCD1}">
              <a14:hiddenFill xmlns:a14="http://schemas.microsoft.com/office/drawing/2010/main">
                <a:blipFill dpi="0" rotWithShape="0">
                  <a:blip/>
                  <a:srcRect t="18706" b="1955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Cím 1">
            <a:extLst>
              <a:ext uri="{FF2B5EF4-FFF2-40B4-BE49-F238E27FC236}">
                <a16:creationId xmlns:a16="http://schemas.microsoft.com/office/drawing/2014/main" id="{A2109C53-F060-4A4B-B2B4-9C90DC0BD2E7}"/>
              </a:ext>
            </a:extLst>
          </p:cNvPr>
          <p:cNvSpPr>
            <a:spLocks noGrp="1"/>
          </p:cNvSpPr>
          <p:nvPr>
            <p:ph type="title"/>
          </p:nvPr>
        </p:nvSpPr>
        <p:spPr>
          <a:xfrm>
            <a:off x="1143000" y="123016"/>
            <a:ext cx="6858000" cy="690962"/>
          </a:xfrm>
          <a:noFill/>
          <a:effectLst>
            <a:outerShdw blurRad="50800" dist="38100" dir="5400000" sx="103000" sy="103000" algn="t" rotWithShape="0">
              <a:schemeClr val="tx1">
                <a:alpha val="40000"/>
              </a:schemeClr>
            </a:outerShdw>
          </a:effectLst>
        </p:spPr>
        <p:txBody>
          <a:bodyPr>
            <a:normAutofit/>
          </a:bodyPr>
          <a:lstStyle/>
          <a:p>
            <a:pPr algn="ctr"/>
            <a:r>
              <a:rPr lang="hu-HU" sz="2100" dirty="0">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Nyári csapadékváltozás [%] : 2071–2100 </a:t>
            </a:r>
            <a:br>
              <a:rPr lang="hu-HU" sz="2100" dirty="0">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hu-HU" sz="2100" dirty="0">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(Referencia: 1971–2000) </a:t>
            </a:r>
          </a:p>
        </p:txBody>
      </p:sp>
      <p:cxnSp>
        <p:nvCxnSpPr>
          <p:cNvPr id="19" name="Egyenes összekötő 18">
            <a:extLst>
              <a:ext uri="{FF2B5EF4-FFF2-40B4-BE49-F238E27FC236}">
                <a16:creationId xmlns:a16="http://schemas.microsoft.com/office/drawing/2014/main" id="{45998821-298B-47EE-9307-C10203D2F2B5}"/>
              </a:ext>
            </a:extLst>
          </p:cNvPr>
          <p:cNvCxnSpPr>
            <a:cxnSpLocks/>
          </p:cNvCxnSpPr>
          <p:nvPr/>
        </p:nvCxnSpPr>
        <p:spPr>
          <a:xfrm>
            <a:off x="1143000" y="865150"/>
            <a:ext cx="6858000" cy="4085"/>
          </a:xfrm>
          <a:prstGeom prst="line">
            <a:avLst/>
          </a:prstGeom>
          <a:ln w="57150">
            <a:solidFill>
              <a:srgbClr val="669900"/>
            </a:solidFill>
          </a:ln>
        </p:spPr>
        <p:style>
          <a:lnRef idx="1">
            <a:schemeClr val="accent1"/>
          </a:lnRef>
          <a:fillRef idx="0">
            <a:schemeClr val="accent1"/>
          </a:fillRef>
          <a:effectRef idx="0">
            <a:schemeClr val="accent1"/>
          </a:effectRef>
          <a:fontRef idx="minor">
            <a:schemeClr val="tx1"/>
          </a:fontRef>
        </p:style>
      </p:cxnSp>
      <p:pic>
        <p:nvPicPr>
          <p:cNvPr id="20" name="Picture 14">
            <a:extLst>
              <a:ext uri="{FF2B5EF4-FFF2-40B4-BE49-F238E27FC236}">
                <a16:creationId xmlns:a16="http://schemas.microsoft.com/office/drawing/2014/main" id="{DBC900A7-CE39-4842-8427-19D73F2229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200" t="84674" r="7759" b="5275"/>
          <a:stretch>
            <a:fillRect/>
          </a:stretch>
        </p:blipFill>
        <p:spPr bwMode="auto">
          <a:xfrm>
            <a:off x="2207215" y="2308030"/>
            <a:ext cx="4720829" cy="423863"/>
          </a:xfrm>
          <a:prstGeom prst="rect">
            <a:avLst/>
          </a:prstGeom>
          <a:noFill/>
          <a:ln>
            <a:noFill/>
          </a:ln>
          <a:effectLst/>
          <a:extLst>
            <a:ext uri="{909E8E84-426E-40DD-AFC4-6F175D3DCCD1}">
              <a14:hiddenFill xmlns:a14="http://schemas.microsoft.com/office/drawing/2010/main">
                <a:blipFill dpi="0" rotWithShape="0">
                  <a:blip/>
                  <a:srcRect l="8200" t="84674" r="7759" b="527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 name="Szövegdoboz 23">
            <a:extLst>
              <a:ext uri="{FF2B5EF4-FFF2-40B4-BE49-F238E27FC236}">
                <a16:creationId xmlns:a16="http://schemas.microsoft.com/office/drawing/2014/main" id="{070016A2-982B-4DE8-BB38-980134855EE1}"/>
              </a:ext>
            </a:extLst>
          </p:cNvPr>
          <p:cNvSpPr txBox="1"/>
          <p:nvPr/>
        </p:nvSpPr>
        <p:spPr>
          <a:xfrm>
            <a:off x="1999287" y="1049688"/>
            <a:ext cx="952505" cy="323165"/>
          </a:xfrm>
          <a:prstGeom prst="rect">
            <a:avLst/>
          </a:prstGeom>
          <a:noFill/>
        </p:spPr>
        <p:txBody>
          <a:bodyPr wrap="none" rtlCol="0">
            <a:spAutoFit/>
          </a:bodyPr>
          <a:lstStyle/>
          <a:p>
            <a:r>
              <a:rPr lang="hu-HU" sz="1500" b="1" dirty="0">
                <a:solidFill>
                  <a:srgbClr val="006699"/>
                </a:solidFill>
                <a:latin typeface="Arial" panose="020B0604020202020204" pitchFamily="34" charset="0"/>
                <a:cs typeface="Arial" panose="020B0604020202020204" pitchFamily="34" charset="0"/>
              </a:rPr>
              <a:t>Modell 1</a:t>
            </a:r>
          </a:p>
        </p:txBody>
      </p:sp>
      <p:sp>
        <p:nvSpPr>
          <p:cNvPr id="25" name="Szövegdoboz 24">
            <a:extLst>
              <a:ext uri="{FF2B5EF4-FFF2-40B4-BE49-F238E27FC236}">
                <a16:creationId xmlns:a16="http://schemas.microsoft.com/office/drawing/2014/main" id="{B1B7B377-CA2C-4126-9D71-001A68072D68}"/>
              </a:ext>
            </a:extLst>
          </p:cNvPr>
          <p:cNvSpPr txBox="1"/>
          <p:nvPr/>
        </p:nvSpPr>
        <p:spPr>
          <a:xfrm>
            <a:off x="4106694" y="1052880"/>
            <a:ext cx="952505" cy="323165"/>
          </a:xfrm>
          <a:prstGeom prst="rect">
            <a:avLst/>
          </a:prstGeom>
          <a:noFill/>
        </p:spPr>
        <p:txBody>
          <a:bodyPr wrap="none" rtlCol="0">
            <a:spAutoFit/>
          </a:bodyPr>
          <a:lstStyle/>
          <a:p>
            <a:r>
              <a:rPr lang="hu-HU" sz="1500" b="1" dirty="0">
                <a:solidFill>
                  <a:srgbClr val="006699"/>
                </a:solidFill>
                <a:latin typeface="Arial" panose="020B0604020202020204" pitchFamily="34" charset="0"/>
                <a:cs typeface="Arial" panose="020B0604020202020204" pitchFamily="34" charset="0"/>
              </a:rPr>
              <a:t>Modell 2</a:t>
            </a:r>
          </a:p>
        </p:txBody>
      </p:sp>
      <p:sp>
        <p:nvSpPr>
          <p:cNvPr id="26" name="Szövegdoboz 25">
            <a:extLst>
              <a:ext uri="{FF2B5EF4-FFF2-40B4-BE49-F238E27FC236}">
                <a16:creationId xmlns:a16="http://schemas.microsoft.com/office/drawing/2014/main" id="{45DE0527-5EF4-4B3A-945C-B47FE9AA2275}"/>
              </a:ext>
            </a:extLst>
          </p:cNvPr>
          <p:cNvSpPr txBox="1"/>
          <p:nvPr/>
        </p:nvSpPr>
        <p:spPr>
          <a:xfrm>
            <a:off x="6221668" y="1071689"/>
            <a:ext cx="952505" cy="323165"/>
          </a:xfrm>
          <a:prstGeom prst="rect">
            <a:avLst/>
          </a:prstGeom>
          <a:noFill/>
        </p:spPr>
        <p:txBody>
          <a:bodyPr wrap="none" rtlCol="0">
            <a:spAutoFit/>
          </a:bodyPr>
          <a:lstStyle/>
          <a:p>
            <a:r>
              <a:rPr lang="hu-HU" sz="1500" b="1" dirty="0">
                <a:solidFill>
                  <a:srgbClr val="006699"/>
                </a:solidFill>
                <a:latin typeface="Arial" panose="020B0604020202020204" pitchFamily="34" charset="0"/>
                <a:cs typeface="Arial" panose="020B0604020202020204" pitchFamily="34" charset="0"/>
              </a:rPr>
              <a:t>Modell 3</a:t>
            </a:r>
          </a:p>
        </p:txBody>
      </p:sp>
      <p:sp>
        <p:nvSpPr>
          <p:cNvPr id="29" name="Szövegdoboz 28">
            <a:extLst>
              <a:ext uri="{FF2B5EF4-FFF2-40B4-BE49-F238E27FC236}">
                <a16:creationId xmlns:a16="http://schemas.microsoft.com/office/drawing/2014/main" id="{5BEF2312-B94F-49C4-99E9-B531D17BB4FE}"/>
              </a:ext>
            </a:extLst>
          </p:cNvPr>
          <p:cNvSpPr txBox="1"/>
          <p:nvPr/>
        </p:nvSpPr>
        <p:spPr>
          <a:xfrm>
            <a:off x="4617797" y="3039979"/>
            <a:ext cx="3353777" cy="1754326"/>
          </a:xfrm>
          <a:prstGeom prst="rect">
            <a:avLst/>
          </a:prstGeom>
          <a:noFill/>
        </p:spPr>
        <p:txBody>
          <a:bodyPr wrap="square" rtlCol="0">
            <a:spAutoFit/>
          </a:bodyPr>
          <a:lstStyle/>
          <a:p>
            <a:pPr marL="257175" indent="-257175">
              <a:spcAft>
                <a:spcPts val="900"/>
              </a:spcAft>
              <a:buFont typeface="Arial" panose="020B0604020202020204" pitchFamily="34" charset="0"/>
              <a:buChar char="•"/>
            </a:pPr>
            <a:r>
              <a:rPr lang="hu-HU" sz="1650" i="1" dirty="0">
                <a:solidFill>
                  <a:srgbClr val="006699"/>
                </a:solidFill>
                <a:latin typeface="Arial" panose="020B0604020202020204" pitchFamily="34" charset="0"/>
                <a:cs typeface="Arial" panose="020B0604020202020204" pitchFamily="34" charset="0"/>
              </a:rPr>
              <a:t>OMSZ kísérletek</a:t>
            </a:r>
            <a:r>
              <a:rPr lang="hu-HU" sz="1650" dirty="0">
                <a:solidFill>
                  <a:srgbClr val="006699"/>
                </a:solidFill>
                <a:latin typeface="Arial" panose="020B0604020202020204" pitchFamily="34" charset="0"/>
                <a:cs typeface="Arial" panose="020B0604020202020204" pitchFamily="34" charset="0"/>
              </a:rPr>
              <a:t>: csapadék csökkenése valószínűbb</a:t>
            </a:r>
          </a:p>
          <a:p>
            <a:pPr marL="257175" indent="-257175">
              <a:buFont typeface="Arial" panose="020B0604020202020204" pitchFamily="34" charset="0"/>
              <a:buChar char="•"/>
            </a:pPr>
            <a:r>
              <a:rPr lang="hu-HU" sz="1650" i="1" dirty="0">
                <a:solidFill>
                  <a:srgbClr val="006699"/>
                </a:solidFill>
                <a:latin typeface="Arial" panose="020B0604020202020204" pitchFamily="34" charset="0"/>
                <a:cs typeface="Arial" panose="020B0604020202020204" pitchFamily="34" charset="0"/>
              </a:rPr>
              <a:t>Európai modelleredmények</a:t>
            </a:r>
            <a:r>
              <a:rPr lang="hu-HU" sz="1650" dirty="0">
                <a:solidFill>
                  <a:srgbClr val="006699"/>
                </a:solidFill>
                <a:latin typeface="Arial" panose="020B0604020202020204" pitchFamily="34" charset="0"/>
                <a:cs typeface="Arial" panose="020B0604020202020204" pitchFamily="34" charset="0"/>
              </a:rPr>
              <a:t>: jelentős bizonytalanság a változás irányában</a:t>
            </a:r>
          </a:p>
          <a:p>
            <a:pPr marL="257175" indent="-257175">
              <a:buFont typeface="Arial" panose="020B0604020202020204" pitchFamily="34" charset="0"/>
              <a:buChar char="•"/>
            </a:pPr>
            <a:endParaRPr lang="hu-HU" sz="1800" dirty="0">
              <a:solidFill>
                <a:srgbClr val="006699"/>
              </a:solidFill>
              <a:latin typeface="Arial" panose="020B0604020202020204" pitchFamily="34" charset="0"/>
              <a:cs typeface="Arial" panose="020B0604020202020204" pitchFamily="34" charset="0"/>
            </a:endParaRPr>
          </a:p>
        </p:txBody>
      </p:sp>
      <p:grpSp>
        <p:nvGrpSpPr>
          <p:cNvPr id="23" name="Csoportba foglalás 22">
            <a:extLst>
              <a:ext uri="{FF2B5EF4-FFF2-40B4-BE49-F238E27FC236}">
                <a16:creationId xmlns:a16="http://schemas.microsoft.com/office/drawing/2014/main" id="{CF9304E6-A195-4639-A57B-9BD97853E0E2}"/>
              </a:ext>
            </a:extLst>
          </p:cNvPr>
          <p:cNvGrpSpPr/>
          <p:nvPr/>
        </p:nvGrpSpPr>
        <p:grpSpPr>
          <a:xfrm>
            <a:off x="1174935" y="2795282"/>
            <a:ext cx="3685624" cy="2338406"/>
            <a:chOff x="42579" y="3727043"/>
            <a:chExt cx="4914165" cy="3117875"/>
          </a:xfrm>
        </p:grpSpPr>
        <p:sp>
          <p:nvSpPr>
            <p:cNvPr id="30" name="Szövegdoboz 29">
              <a:extLst>
                <a:ext uri="{FF2B5EF4-FFF2-40B4-BE49-F238E27FC236}">
                  <a16:creationId xmlns:a16="http://schemas.microsoft.com/office/drawing/2014/main" id="{C19B6E29-041B-4BAC-B2DF-632F15BE5627}"/>
                </a:ext>
              </a:extLst>
            </p:cNvPr>
            <p:cNvSpPr txBox="1"/>
            <p:nvPr/>
          </p:nvSpPr>
          <p:spPr>
            <a:xfrm>
              <a:off x="42579" y="6506363"/>
              <a:ext cx="4914165" cy="338555"/>
            </a:xfrm>
            <a:prstGeom prst="rect">
              <a:avLst/>
            </a:prstGeom>
            <a:noFill/>
          </p:spPr>
          <p:txBody>
            <a:bodyPr wrap="none" rtlCol="0">
              <a:spAutoFit/>
            </a:bodyPr>
            <a:lstStyle/>
            <a:p>
              <a:r>
                <a:rPr lang="hu-HU" sz="1050" i="1" dirty="0">
                  <a:solidFill>
                    <a:srgbClr val="006699"/>
                  </a:solidFill>
                  <a:latin typeface="Arial" panose="020B0604020202020204" pitchFamily="34" charset="0"/>
                  <a:cs typeface="Arial" panose="020B0604020202020204" pitchFamily="34" charset="0"/>
                </a:rPr>
                <a:t>Az éves változásértékek 30-éves mozgóátlaggal simítottak</a:t>
              </a:r>
            </a:p>
          </p:txBody>
        </p:sp>
        <p:grpSp>
          <p:nvGrpSpPr>
            <p:cNvPr id="18" name="Csoportba foglalás 17">
              <a:extLst>
                <a:ext uri="{FF2B5EF4-FFF2-40B4-BE49-F238E27FC236}">
                  <a16:creationId xmlns:a16="http://schemas.microsoft.com/office/drawing/2014/main" id="{74FE77DF-0F99-4A73-AA8E-13302309B3D0}"/>
                </a:ext>
              </a:extLst>
            </p:cNvPr>
            <p:cNvGrpSpPr/>
            <p:nvPr/>
          </p:nvGrpSpPr>
          <p:grpSpPr>
            <a:xfrm>
              <a:off x="247927" y="4243224"/>
              <a:ext cx="4205545" cy="2313219"/>
              <a:chOff x="348328" y="4070438"/>
              <a:chExt cx="4205545" cy="2313219"/>
            </a:xfrm>
          </p:grpSpPr>
          <p:pic>
            <p:nvPicPr>
              <p:cNvPr id="28" name="Picture 15" descr="D:\2017\OMSZ3_EUROCORDEX12\130yearP_EUR11_OMSZ3_JJA.gif">
                <a:extLst>
                  <a:ext uri="{FF2B5EF4-FFF2-40B4-BE49-F238E27FC236}">
                    <a16:creationId xmlns:a16="http://schemas.microsoft.com/office/drawing/2014/main" id="{0D0CF38D-8A23-4248-88B4-7179E2BC3989}"/>
                  </a:ext>
                </a:extLst>
              </p:cNvPr>
              <p:cNvPicPr/>
              <p:nvPr/>
            </p:nvPicPr>
            <p:blipFill>
              <a:blip r:embed="rId7"/>
              <a:srcRect l="2971" b="4852"/>
              <a:stretch>
                <a:fillRect/>
              </a:stretch>
            </p:blipFill>
            <p:spPr bwMode="auto">
              <a:xfrm>
                <a:off x="348328" y="4070438"/>
                <a:ext cx="4205545" cy="2313219"/>
              </a:xfrm>
              <a:prstGeom prst="rect">
                <a:avLst/>
              </a:prstGeom>
              <a:noFill/>
              <a:ln w="9525">
                <a:noFill/>
                <a:miter lim="800000"/>
                <a:headEnd/>
                <a:tailEnd/>
              </a:ln>
            </p:spPr>
          </p:pic>
          <p:grpSp>
            <p:nvGrpSpPr>
              <p:cNvPr id="11" name="Csoportba foglalás 10">
                <a:extLst>
                  <a:ext uri="{FF2B5EF4-FFF2-40B4-BE49-F238E27FC236}">
                    <a16:creationId xmlns:a16="http://schemas.microsoft.com/office/drawing/2014/main" id="{E6EE1698-2977-4AD5-B761-C276A80CE937}"/>
                  </a:ext>
                </a:extLst>
              </p:cNvPr>
              <p:cNvGrpSpPr/>
              <p:nvPr/>
            </p:nvGrpSpPr>
            <p:grpSpPr>
              <a:xfrm>
                <a:off x="835193" y="4187667"/>
                <a:ext cx="3019753" cy="859496"/>
                <a:chOff x="847493" y="3944920"/>
                <a:chExt cx="3019753" cy="859496"/>
              </a:xfrm>
            </p:grpSpPr>
            <p:cxnSp>
              <p:nvCxnSpPr>
                <p:cNvPr id="3" name="Egyenes összekötő 2">
                  <a:extLst>
                    <a:ext uri="{FF2B5EF4-FFF2-40B4-BE49-F238E27FC236}">
                      <a16:creationId xmlns:a16="http://schemas.microsoft.com/office/drawing/2014/main" id="{966D4F7D-DE72-4BE5-A952-A68DC4D6E9FC}"/>
                    </a:ext>
                  </a:extLst>
                </p:cNvPr>
                <p:cNvCxnSpPr>
                  <a:cxnSpLocks/>
                </p:cNvCxnSpPr>
                <p:nvPr/>
              </p:nvCxnSpPr>
              <p:spPr>
                <a:xfrm>
                  <a:off x="847493" y="4098808"/>
                  <a:ext cx="294222" cy="0"/>
                </a:xfrm>
                <a:prstGeom prst="line">
                  <a:avLst/>
                </a:prstGeom>
                <a:ln w="28575">
                  <a:solidFill>
                    <a:srgbClr val="FF9999"/>
                  </a:solidFill>
                </a:ln>
              </p:spPr>
              <p:style>
                <a:lnRef idx="1">
                  <a:schemeClr val="accent1"/>
                </a:lnRef>
                <a:fillRef idx="0">
                  <a:schemeClr val="accent1"/>
                </a:fillRef>
                <a:effectRef idx="0">
                  <a:schemeClr val="accent1"/>
                </a:effectRef>
                <a:fontRef idx="minor">
                  <a:schemeClr val="tx1"/>
                </a:fontRef>
              </p:style>
            </p:cxnSp>
            <p:sp>
              <p:nvSpPr>
                <p:cNvPr id="4" name="Szövegdoboz 3">
                  <a:extLst>
                    <a:ext uri="{FF2B5EF4-FFF2-40B4-BE49-F238E27FC236}">
                      <a16:creationId xmlns:a16="http://schemas.microsoft.com/office/drawing/2014/main" id="{28549E51-2A3E-45A2-B30C-6778BB3E74FB}"/>
                    </a:ext>
                  </a:extLst>
                </p:cNvPr>
                <p:cNvSpPr txBox="1"/>
                <p:nvPr/>
              </p:nvSpPr>
              <p:spPr>
                <a:xfrm>
                  <a:off x="1141714" y="3944920"/>
                  <a:ext cx="2725532" cy="338555"/>
                </a:xfrm>
                <a:prstGeom prst="rect">
                  <a:avLst/>
                </a:prstGeom>
                <a:noFill/>
              </p:spPr>
              <p:txBody>
                <a:bodyPr wrap="none" rtlCol="0">
                  <a:spAutoFit/>
                </a:bodyPr>
                <a:lstStyle/>
                <a:p>
                  <a:r>
                    <a:rPr lang="hu-HU" sz="1050" dirty="0">
                      <a:solidFill>
                        <a:srgbClr val="FF9999"/>
                      </a:solidFill>
                      <a:latin typeface="Arial" panose="020B0604020202020204" pitchFamily="34" charset="0"/>
                      <a:cs typeface="Arial" panose="020B0604020202020204" pitchFamily="34" charset="0"/>
                    </a:rPr>
                    <a:t>CORDEX szimulációk, RCP8.5</a:t>
                  </a:r>
                </a:p>
              </p:txBody>
            </p:sp>
            <p:cxnSp>
              <p:nvCxnSpPr>
                <p:cNvPr id="21" name="Egyenes összekötő 20">
                  <a:extLst>
                    <a:ext uri="{FF2B5EF4-FFF2-40B4-BE49-F238E27FC236}">
                      <a16:creationId xmlns:a16="http://schemas.microsoft.com/office/drawing/2014/main" id="{C39B8681-9A00-44B0-B7A1-A43D5D77CD09}"/>
                    </a:ext>
                  </a:extLst>
                </p:cNvPr>
                <p:cNvCxnSpPr>
                  <a:cxnSpLocks/>
                </p:cNvCxnSpPr>
                <p:nvPr/>
              </p:nvCxnSpPr>
              <p:spPr>
                <a:xfrm>
                  <a:off x="849638" y="4329586"/>
                  <a:ext cx="294222" cy="0"/>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2" name="Szövegdoboz 21">
                  <a:extLst>
                    <a:ext uri="{FF2B5EF4-FFF2-40B4-BE49-F238E27FC236}">
                      <a16:creationId xmlns:a16="http://schemas.microsoft.com/office/drawing/2014/main" id="{43BEC92B-3093-41C8-B045-17C4DC4792FC}"/>
                    </a:ext>
                  </a:extLst>
                </p:cNvPr>
                <p:cNvSpPr txBox="1"/>
                <p:nvPr/>
              </p:nvSpPr>
              <p:spPr>
                <a:xfrm>
                  <a:off x="1134350" y="4175699"/>
                  <a:ext cx="2725532" cy="338555"/>
                </a:xfrm>
                <a:prstGeom prst="rect">
                  <a:avLst/>
                </a:prstGeom>
                <a:noFill/>
              </p:spPr>
              <p:txBody>
                <a:bodyPr wrap="none" rtlCol="0">
                  <a:spAutoFit/>
                </a:bodyPr>
                <a:lstStyle/>
                <a:p>
                  <a:r>
                    <a:rPr lang="hu-HU" sz="1050" dirty="0">
                      <a:solidFill>
                        <a:schemeClr val="accent6"/>
                      </a:solidFill>
                      <a:latin typeface="Arial" panose="020B0604020202020204" pitchFamily="34" charset="0"/>
                      <a:cs typeface="Arial" panose="020B0604020202020204" pitchFamily="34" charset="0"/>
                    </a:rPr>
                    <a:t>CORDEX szimulációk, RCP4.5</a:t>
                  </a:r>
                </a:p>
              </p:txBody>
            </p:sp>
            <p:cxnSp>
              <p:nvCxnSpPr>
                <p:cNvPr id="27" name="Egyenes összekötő 26">
                  <a:extLst>
                    <a:ext uri="{FF2B5EF4-FFF2-40B4-BE49-F238E27FC236}">
                      <a16:creationId xmlns:a16="http://schemas.microsoft.com/office/drawing/2014/main" id="{912378C9-4933-40C5-809C-BF45A83B5DB8}"/>
                    </a:ext>
                  </a:extLst>
                </p:cNvPr>
                <p:cNvCxnSpPr>
                  <a:cxnSpLocks/>
                </p:cNvCxnSpPr>
                <p:nvPr/>
              </p:nvCxnSpPr>
              <p:spPr>
                <a:xfrm>
                  <a:off x="847493" y="4484160"/>
                  <a:ext cx="29422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Egyenes összekötő 30">
                  <a:extLst>
                    <a:ext uri="{FF2B5EF4-FFF2-40B4-BE49-F238E27FC236}">
                      <a16:creationId xmlns:a16="http://schemas.microsoft.com/office/drawing/2014/main" id="{0F77D3C0-C1E2-4590-A4AE-9C138E704017}"/>
                    </a:ext>
                  </a:extLst>
                </p:cNvPr>
                <p:cNvCxnSpPr>
                  <a:cxnSpLocks/>
                </p:cNvCxnSpPr>
                <p:nvPr/>
              </p:nvCxnSpPr>
              <p:spPr>
                <a:xfrm>
                  <a:off x="847493" y="4619749"/>
                  <a:ext cx="294222"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32" name="Egyenes összekötő 31">
                  <a:extLst>
                    <a:ext uri="{FF2B5EF4-FFF2-40B4-BE49-F238E27FC236}">
                      <a16:creationId xmlns:a16="http://schemas.microsoft.com/office/drawing/2014/main" id="{A9F6F07A-3BAC-46A2-9B2F-612739C9CA4D}"/>
                    </a:ext>
                  </a:extLst>
                </p:cNvPr>
                <p:cNvCxnSpPr>
                  <a:cxnSpLocks/>
                </p:cNvCxnSpPr>
                <p:nvPr/>
              </p:nvCxnSpPr>
              <p:spPr>
                <a:xfrm>
                  <a:off x="847493" y="4764484"/>
                  <a:ext cx="294222" cy="0"/>
                </a:xfrm>
                <a:prstGeom prst="line">
                  <a:avLst/>
                </a:prstGeom>
                <a:ln w="28575">
                  <a:solidFill>
                    <a:srgbClr val="6666FF"/>
                  </a:solidFill>
                </a:ln>
              </p:spPr>
              <p:style>
                <a:lnRef idx="1">
                  <a:schemeClr val="accent1"/>
                </a:lnRef>
                <a:fillRef idx="0">
                  <a:schemeClr val="accent1"/>
                </a:fillRef>
                <a:effectRef idx="0">
                  <a:schemeClr val="accent1"/>
                </a:effectRef>
                <a:fontRef idx="minor">
                  <a:schemeClr val="tx1"/>
                </a:fontRef>
              </p:style>
            </p:cxnSp>
            <p:sp>
              <p:nvSpPr>
                <p:cNvPr id="9" name="Szövegdoboz 8">
                  <a:extLst>
                    <a:ext uri="{FF2B5EF4-FFF2-40B4-BE49-F238E27FC236}">
                      <a16:creationId xmlns:a16="http://schemas.microsoft.com/office/drawing/2014/main" id="{279BFAE0-0AC4-4842-9568-4D9FAC49844E}"/>
                    </a:ext>
                  </a:extLst>
                </p:cNvPr>
                <p:cNvSpPr txBox="1"/>
                <p:nvPr/>
              </p:nvSpPr>
              <p:spPr>
                <a:xfrm>
                  <a:off x="1135293" y="4465861"/>
                  <a:ext cx="1744494" cy="338555"/>
                </a:xfrm>
                <a:prstGeom prst="rect">
                  <a:avLst/>
                </a:prstGeom>
                <a:noFill/>
              </p:spPr>
              <p:txBody>
                <a:bodyPr wrap="none" rtlCol="0">
                  <a:spAutoFit/>
                </a:bodyPr>
                <a:lstStyle/>
                <a:p>
                  <a:r>
                    <a:rPr lang="hu-HU" sz="1050" dirty="0">
                      <a:latin typeface="Arial" panose="020B0604020202020204" pitchFamily="34" charset="0"/>
                      <a:cs typeface="Arial" panose="020B0604020202020204" pitchFamily="34" charset="0"/>
                    </a:rPr>
                    <a:t>OMSZ szimulációk</a:t>
                  </a:r>
                </a:p>
              </p:txBody>
            </p:sp>
          </p:grpSp>
        </p:grpSp>
        <p:sp>
          <p:nvSpPr>
            <p:cNvPr id="12" name="Szövegdoboz 11">
              <a:extLst>
                <a:ext uri="{FF2B5EF4-FFF2-40B4-BE49-F238E27FC236}">
                  <a16:creationId xmlns:a16="http://schemas.microsoft.com/office/drawing/2014/main" id="{24487119-17B0-4112-AFD8-76BF17391443}"/>
                </a:ext>
              </a:extLst>
            </p:cNvPr>
            <p:cNvSpPr txBox="1"/>
            <p:nvPr/>
          </p:nvSpPr>
          <p:spPr>
            <a:xfrm>
              <a:off x="327258" y="3727043"/>
              <a:ext cx="4167782" cy="538780"/>
            </a:xfrm>
            <a:prstGeom prst="rect">
              <a:avLst/>
            </a:prstGeom>
            <a:noFill/>
          </p:spPr>
          <p:txBody>
            <a:bodyPr wrap="square" rtlCol="0">
              <a:spAutoFit/>
            </a:bodyPr>
            <a:lstStyle/>
            <a:p>
              <a:pPr algn="ctr"/>
              <a:r>
                <a:rPr lang="hu-HU" sz="1013" b="1" dirty="0">
                  <a:latin typeface="Arial Narrow" panose="020B0606020202030204" pitchFamily="34" charset="0"/>
                  <a:cs typeface="Arial" panose="020B0604020202020204" pitchFamily="34" charset="0"/>
                </a:rPr>
                <a:t>Magyarországi nyári csapadékváltozás [%] 12 CORDEX és OMSZ szimulációk alapján </a:t>
              </a:r>
            </a:p>
          </p:txBody>
        </p:sp>
      </p:grpSp>
      <p:sp>
        <p:nvSpPr>
          <p:cNvPr id="33" name="Szövegdoboz 37"/>
          <p:cNvSpPr txBox="1">
            <a:spLocks noChangeArrowheads="1"/>
          </p:cNvSpPr>
          <p:nvPr/>
        </p:nvSpPr>
        <p:spPr bwMode="auto">
          <a:xfrm rot="-5400000">
            <a:off x="-306438" y="2769191"/>
            <a:ext cx="29931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hu-HU" altLang="hu-HU" sz="1500" dirty="0">
                <a:latin typeface="Arial Narrow" panose="020B0606020202030204" pitchFamily="34" charset="0"/>
              </a:rPr>
              <a:t>Forrás: OMSZ, Klímamodellező Csoport</a:t>
            </a:r>
          </a:p>
        </p:txBody>
      </p:sp>
    </p:spTree>
    <p:extLst>
      <p:ext uri="{BB962C8B-B14F-4D97-AF65-F5344CB8AC3E}">
        <p14:creationId xmlns:p14="http://schemas.microsoft.com/office/powerpoint/2010/main" val="345872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fade">
                                      <p:cBhvr>
                                        <p:cTn id="7" dur="500"/>
                                        <p:tgtEl>
                                          <p:spTgt spid="2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zövegdoboz 9"/>
          <p:cNvSpPr txBox="1"/>
          <p:nvPr/>
        </p:nvSpPr>
        <p:spPr>
          <a:xfrm>
            <a:off x="3253469" y="4771222"/>
            <a:ext cx="3310618" cy="248209"/>
          </a:xfrm>
          <a:prstGeom prst="rect">
            <a:avLst/>
          </a:prstGeom>
          <a:noFill/>
        </p:spPr>
        <p:txBody>
          <a:bodyPr wrap="square" rtlCol="0">
            <a:spAutoFit/>
          </a:bodyPr>
          <a:lstStyle/>
          <a:p>
            <a:r>
              <a:rPr lang="hu-HU" sz="1013" dirty="0"/>
              <a:t> </a:t>
            </a:r>
          </a:p>
        </p:txBody>
      </p:sp>
      <p:sp>
        <p:nvSpPr>
          <p:cNvPr id="14" name="Dia számának helye 13"/>
          <p:cNvSpPr>
            <a:spLocks noGrp="1"/>
          </p:cNvSpPr>
          <p:nvPr>
            <p:ph type="sldNum" sz="quarter" idx="12"/>
          </p:nvPr>
        </p:nvSpPr>
        <p:spPr>
          <a:xfrm>
            <a:off x="6294686" y="4814097"/>
            <a:ext cx="1543050" cy="273844"/>
          </a:xfrm>
        </p:spPr>
        <p:txBody>
          <a:bodyPr/>
          <a:lstStyle/>
          <a:p>
            <a:fld id="{6D529200-3A88-475E-83E9-F33EBB0718C0}" type="slidenum">
              <a:rPr lang="hu-HU" sz="900">
                <a:solidFill>
                  <a:schemeClr val="tx2">
                    <a:lumMod val="75000"/>
                  </a:schemeClr>
                </a:solidFill>
              </a:rPr>
              <a:t>26</a:t>
            </a:fld>
            <a:endParaRPr lang="hu-HU" sz="900" dirty="0">
              <a:solidFill>
                <a:schemeClr val="tx2">
                  <a:lumMod val="75000"/>
                </a:schemeClr>
              </a:solidFill>
            </a:endParaRPr>
          </a:p>
        </p:txBody>
      </p:sp>
      <p:grpSp>
        <p:nvGrpSpPr>
          <p:cNvPr id="5" name="Csoportba foglalás 4">
            <a:extLst>
              <a:ext uri="{FF2B5EF4-FFF2-40B4-BE49-F238E27FC236}">
                <a16:creationId xmlns:a16="http://schemas.microsoft.com/office/drawing/2014/main" id="{CD6732D8-95B3-4157-BAB2-70610E8BF0A7}"/>
              </a:ext>
            </a:extLst>
          </p:cNvPr>
          <p:cNvGrpSpPr/>
          <p:nvPr/>
        </p:nvGrpSpPr>
        <p:grpSpPr>
          <a:xfrm>
            <a:off x="1385539" y="1439282"/>
            <a:ext cx="2584295" cy="3252546"/>
            <a:chOff x="324641" y="1823248"/>
            <a:chExt cx="3445727" cy="4336728"/>
          </a:xfrm>
        </p:grpSpPr>
        <p:pic>
          <p:nvPicPr>
            <p:cNvPr id="15" name="Picture 14">
              <a:extLst>
                <a:ext uri="{FF2B5EF4-FFF2-40B4-BE49-F238E27FC236}">
                  <a16:creationId xmlns:a16="http://schemas.microsoft.com/office/drawing/2014/main" id="{4D20CF8C-6986-4B9D-B825-7B0736B5E7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1252"/>
            <a:stretch>
              <a:fillRect/>
            </a:stretch>
          </p:blipFill>
          <p:spPr bwMode="auto">
            <a:xfrm>
              <a:off x="752364" y="2019487"/>
              <a:ext cx="2129156" cy="1332000"/>
            </a:xfrm>
            <a:prstGeom prst="rect">
              <a:avLst/>
            </a:prstGeom>
            <a:noFill/>
            <a:ln>
              <a:noFill/>
            </a:ln>
            <a:effectLst/>
            <a:extLst>
              <a:ext uri="{909E8E84-426E-40DD-AFC4-6F175D3DCCD1}">
                <a14:hiddenFill xmlns:a14="http://schemas.microsoft.com/office/drawing/2010/main">
                  <a:blipFill dpi="0" rotWithShape="0">
                    <a:blip/>
                    <a:srcRect r="1125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8">
              <a:extLst>
                <a:ext uri="{FF2B5EF4-FFF2-40B4-BE49-F238E27FC236}">
                  <a16:creationId xmlns:a16="http://schemas.microsoft.com/office/drawing/2014/main" id="{39F28FBD-FDB4-4F6C-9C33-0D775841F2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11281"/>
            <a:stretch>
              <a:fillRect/>
            </a:stretch>
          </p:blipFill>
          <p:spPr bwMode="auto">
            <a:xfrm>
              <a:off x="759177" y="3423731"/>
              <a:ext cx="2129156" cy="1332000"/>
            </a:xfrm>
            <a:prstGeom prst="rect">
              <a:avLst/>
            </a:prstGeom>
            <a:noFill/>
            <a:ln>
              <a:noFill/>
            </a:ln>
            <a:effectLst/>
            <a:extLst>
              <a:ext uri="{909E8E84-426E-40DD-AFC4-6F175D3DCCD1}">
                <a14:hiddenFill xmlns:a14="http://schemas.microsoft.com/office/drawing/2010/main">
                  <a:blipFill dpi="0" rotWithShape="0">
                    <a:blip/>
                    <a:srcRect r="1128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22">
              <a:extLst>
                <a:ext uri="{FF2B5EF4-FFF2-40B4-BE49-F238E27FC236}">
                  <a16:creationId xmlns:a16="http://schemas.microsoft.com/office/drawing/2014/main" id="{4A0D738E-D082-4AE3-A85A-90D192D89C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11540"/>
            <a:stretch>
              <a:fillRect/>
            </a:stretch>
          </p:blipFill>
          <p:spPr bwMode="auto">
            <a:xfrm>
              <a:off x="759177" y="4827975"/>
              <a:ext cx="2122343" cy="1332000"/>
            </a:xfrm>
            <a:prstGeom prst="rect">
              <a:avLst/>
            </a:prstGeom>
            <a:noFill/>
            <a:ln>
              <a:noFill/>
            </a:ln>
            <a:effectLst/>
            <a:extLst>
              <a:ext uri="{909E8E84-426E-40DD-AFC4-6F175D3DCCD1}">
                <a14:hiddenFill xmlns:a14="http://schemas.microsoft.com/office/drawing/2010/main">
                  <a:blipFill dpi="0" rotWithShape="0">
                    <a:blip/>
                    <a:srcRect r="1154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24">
              <a:extLst>
                <a:ext uri="{FF2B5EF4-FFF2-40B4-BE49-F238E27FC236}">
                  <a16:creationId xmlns:a16="http://schemas.microsoft.com/office/drawing/2014/main" id="{7DE050D0-27ED-4D69-9C9F-20437A23BF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8737" t="3090" b="13124"/>
            <a:stretch>
              <a:fillRect/>
            </a:stretch>
          </p:blipFill>
          <p:spPr bwMode="auto">
            <a:xfrm>
              <a:off x="3050104" y="2288757"/>
              <a:ext cx="590550" cy="3451225"/>
            </a:xfrm>
            <a:prstGeom prst="rect">
              <a:avLst/>
            </a:prstGeom>
            <a:noFill/>
            <a:ln>
              <a:noFill/>
            </a:ln>
            <a:effectLst/>
            <a:extLst>
              <a:ext uri="{909E8E84-426E-40DD-AFC4-6F175D3DCCD1}">
                <a14:hiddenFill xmlns:a14="http://schemas.microsoft.com/office/drawing/2010/main">
                  <a:blipFill dpi="0" rotWithShape="0">
                    <a:blip/>
                    <a:srcRect l="88737" t="3090" b="1312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églalap: lekerekített 2">
              <a:extLst>
                <a:ext uri="{FF2B5EF4-FFF2-40B4-BE49-F238E27FC236}">
                  <a16:creationId xmlns:a16="http://schemas.microsoft.com/office/drawing/2014/main" id="{C3EEABB9-90FD-42CF-B62C-93FBED354B3E}"/>
                </a:ext>
              </a:extLst>
            </p:cNvPr>
            <p:cNvSpPr/>
            <p:nvPr/>
          </p:nvSpPr>
          <p:spPr>
            <a:xfrm>
              <a:off x="324641" y="1823248"/>
              <a:ext cx="3445727" cy="4336728"/>
            </a:xfrm>
            <a:prstGeom prst="roundRect">
              <a:avLst>
                <a:gd name="adj" fmla="val 12762"/>
              </a:avLst>
            </a:prstGeom>
            <a:noFill/>
            <a:ln w="571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dirty="0"/>
            </a:p>
          </p:txBody>
        </p:sp>
      </p:grpSp>
      <p:sp>
        <p:nvSpPr>
          <p:cNvPr id="4" name="Szövegdoboz 3">
            <a:extLst>
              <a:ext uri="{FF2B5EF4-FFF2-40B4-BE49-F238E27FC236}">
                <a16:creationId xmlns:a16="http://schemas.microsoft.com/office/drawing/2014/main" id="{3FDEB8D4-380C-4401-B1A3-3CEC7FEB211D}"/>
              </a:ext>
            </a:extLst>
          </p:cNvPr>
          <p:cNvSpPr txBox="1"/>
          <p:nvPr/>
        </p:nvSpPr>
        <p:spPr>
          <a:xfrm>
            <a:off x="943308" y="1010967"/>
            <a:ext cx="3720470" cy="369332"/>
          </a:xfrm>
          <a:prstGeom prst="rect">
            <a:avLst/>
          </a:prstGeom>
          <a:noFill/>
        </p:spPr>
        <p:txBody>
          <a:bodyPr wrap="square" rtlCol="0">
            <a:spAutoFit/>
          </a:bodyPr>
          <a:lstStyle/>
          <a:p>
            <a:pPr algn="ctr"/>
            <a:r>
              <a:rPr lang="hu-HU" sz="1800" b="1" dirty="0">
                <a:solidFill>
                  <a:schemeClr val="accent2"/>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2071–2100, nyár </a:t>
            </a:r>
          </a:p>
        </p:txBody>
      </p:sp>
      <p:sp>
        <p:nvSpPr>
          <p:cNvPr id="8" name="Szövegdoboz 7">
            <a:extLst>
              <a:ext uri="{FF2B5EF4-FFF2-40B4-BE49-F238E27FC236}">
                <a16:creationId xmlns:a16="http://schemas.microsoft.com/office/drawing/2014/main" id="{1BA7502E-CAD2-4404-A33B-4A1B0BC85468}"/>
              </a:ext>
            </a:extLst>
          </p:cNvPr>
          <p:cNvSpPr txBox="1"/>
          <p:nvPr/>
        </p:nvSpPr>
        <p:spPr>
          <a:xfrm>
            <a:off x="2026851" y="4765804"/>
            <a:ext cx="1891865" cy="276999"/>
          </a:xfrm>
          <a:prstGeom prst="rect">
            <a:avLst/>
          </a:prstGeom>
          <a:noFill/>
        </p:spPr>
        <p:txBody>
          <a:bodyPr wrap="none" rtlCol="0">
            <a:spAutoFit/>
          </a:bodyPr>
          <a:lstStyle/>
          <a:p>
            <a:r>
              <a:rPr lang="hu-HU" sz="1200" i="1" dirty="0">
                <a:solidFill>
                  <a:srgbClr val="006699"/>
                </a:solidFill>
                <a:latin typeface="Arial" panose="020B0604020202020204" pitchFamily="34" charset="0"/>
                <a:cs typeface="Arial" panose="020B0604020202020204" pitchFamily="34" charset="0"/>
              </a:rPr>
              <a:t>Száraz nap: </a:t>
            </a:r>
            <a:r>
              <a:rPr lang="hu-HU" sz="1200" i="1" dirty="0" err="1">
                <a:solidFill>
                  <a:srgbClr val="006699"/>
                </a:solidFill>
                <a:latin typeface="Arial" panose="020B0604020202020204" pitchFamily="34" charset="0"/>
                <a:cs typeface="Arial" panose="020B0604020202020204" pitchFamily="34" charset="0"/>
              </a:rPr>
              <a:t>R</a:t>
            </a:r>
            <a:r>
              <a:rPr lang="hu-HU" sz="1200" i="1" baseline="-25000" dirty="0" err="1">
                <a:solidFill>
                  <a:srgbClr val="006699"/>
                </a:solidFill>
                <a:latin typeface="Arial" panose="020B0604020202020204" pitchFamily="34" charset="0"/>
                <a:cs typeface="Arial" panose="020B0604020202020204" pitchFamily="34" charset="0"/>
              </a:rPr>
              <a:t>nap</a:t>
            </a:r>
            <a:r>
              <a:rPr lang="hu-HU" sz="1200" i="1" dirty="0">
                <a:solidFill>
                  <a:srgbClr val="006699"/>
                </a:solidFill>
                <a:latin typeface="Arial" panose="020B0604020202020204" pitchFamily="34" charset="0"/>
                <a:cs typeface="Arial" panose="020B0604020202020204" pitchFamily="34" charset="0"/>
              </a:rPr>
              <a:t> &lt; 1 mm</a:t>
            </a:r>
          </a:p>
        </p:txBody>
      </p:sp>
      <p:sp>
        <p:nvSpPr>
          <p:cNvPr id="36" name="Cím 1">
            <a:extLst>
              <a:ext uri="{FF2B5EF4-FFF2-40B4-BE49-F238E27FC236}">
                <a16:creationId xmlns:a16="http://schemas.microsoft.com/office/drawing/2014/main" id="{6576795E-F93A-4505-AB88-80197155352E}"/>
              </a:ext>
            </a:extLst>
          </p:cNvPr>
          <p:cNvSpPr txBox="1">
            <a:spLocks/>
          </p:cNvSpPr>
          <p:nvPr/>
        </p:nvSpPr>
        <p:spPr>
          <a:xfrm>
            <a:off x="1143000" y="123016"/>
            <a:ext cx="6858000" cy="690962"/>
          </a:xfrm>
          <a:prstGeom prst="rect">
            <a:avLst/>
          </a:prstGeom>
          <a:noFill/>
          <a:effectLst>
            <a:outerShdw blurRad="50800" dist="38100" dir="5400000" sx="103000" sy="103000" algn="t" rotWithShape="0">
              <a:schemeClr val="tx1">
                <a:alpha val="40000"/>
              </a:schemeClr>
            </a:outerShdw>
          </a:effectLst>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hu-HU" sz="2100" b="1" dirty="0">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Száraz időszakok</a:t>
            </a:r>
            <a:br>
              <a:rPr lang="hu-HU" sz="2100" b="1" dirty="0">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hu-HU" sz="2100" b="1" dirty="0">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maximális hosszának változása [%]</a:t>
            </a:r>
          </a:p>
        </p:txBody>
      </p:sp>
      <p:cxnSp>
        <p:nvCxnSpPr>
          <p:cNvPr id="37" name="Egyenes összekötő 36">
            <a:extLst>
              <a:ext uri="{FF2B5EF4-FFF2-40B4-BE49-F238E27FC236}">
                <a16:creationId xmlns:a16="http://schemas.microsoft.com/office/drawing/2014/main" id="{E3E8F026-D320-4C25-9869-DEFEF01E8B0E}"/>
              </a:ext>
            </a:extLst>
          </p:cNvPr>
          <p:cNvCxnSpPr>
            <a:cxnSpLocks/>
          </p:cNvCxnSpPr>
          <p:nvPr/>
        </p:nvCxnSpPr>
        <p:spPr>
          <a:xfrm>
            <a:off x="1143000" y="865150"/>
            <a:ext cx="6858000" cy="4085"/>
          </a:xfrm>
          <a:prstGeom prst="line">
            <a:avLst/>
          </a:prstGeom>
          <a:ln w="57150">
            <a:solidFill>
              <a:srgbClr val="669900"/>
            </a:solidFill>
          </a:ln>
        </p:spPr>
        <p:style>
          <a:lnRef idx="1">
            <a:schemeClr val="accent1"/>
          </a:lnRef>
          <a:fillRef idx="0">
            <a:schemeClr val="accent1"/>
          </a:fillRef>
          <a:effectRef idx="0">
            <a:schemeClr val="accent1"/>
          </a:effectRef>
          <a:fontRef idx="minor">
            <a:schemeClr val="tx1"/>
          </a:fontRef>
        </p:style>
      </p:cxnSp>
      <p:sp>
        <p:nvSpPr>
          <p:cNvPr id="11" name="Szövegdoboz 10">
            <a:extLst>
              <a:ext uri="{FF2B5EF4-FFF2-40B4-BE49-F238E27FC236}">
                <a16:creationId xmlns:a16="http://schemas.microsoft.com/office/drawing/2014/main" id="{1BF672CE-6F35-4B28-A0AA-A640B84828BB}"/>
              </a:ext>
            </a:extLst>
          </p:cNvPr>
          <p:cNvSpPr txBox="1"/>
          <p:nvPr/>
        </p:nvSpPr>
        <p:spPr>
          <a:xfrm>
            <a:off x="4337825" y="2223751"/>
            <a:ext cx="3265736" cy="1708160"/>
          </a:xfrm>
          <a:prstGeom prst="rect">
            <a:avLst/>
          </a:prstGeom>
          <a:noFill/>
        </p:spPr>
        <p:txBody>
          <a:bodyPr wrap="square" rtlCol="0">
            <a:spAutoFit/>
          </a:bodyPr>
          <a:lstStyle/>
          <a:p>
            <a:pPr marL="257175" indent="-257175">
              <a:spcAft>
                <a:spcPts val="1800"/>
              </a:spcAft>
              <a:buFont typeface="Arial" panose="020B0604020202020204" pitchFamily="34" charset="0"/>
              <a:buChar char="•"/>
            </a:pPr>
            <a:r>
              <a:rPr lang="hu-HU" sz="1500" dirty="0">
                <a:solidFill>
                  <a:srgbClr val="006699"/>
                </a:solidFill>
                <a:latin typeface="Arial" panose="020B0604020202020204" pitchFamily="34" charset="0"/>
                <a:cs typeface="Arial" panose="020B0604020202020204" pitchFamily="34" charset="0"/>
              </a:rPr>
              <a:t>Három modellkísérlet alapján: </a:t>
            </a:r>
            <a:r>
              <a:rPr lang="hu-HU" sz="1500" b="1" dirty="0">
                <a:solidFill>
                  <a:srgbClr val="006699"/>
                </a:solidFill>
                <a:latin typeface="Arial" panose="020B0604020202020204" pitchFamily="34" charset="0"/>
                <a:cs typeface="Arial" panose="020B0604020202020204" pitchFamily="34" charset="0"/>
              </a:rPr>
              <a:t>nyáron hosszabb száraz időszakok</a:t>
            </a:r>
          </a:p>
          <a:p>
            <a:pPr marL="257175" indent="-257175">
              <a:buFont typeface="Arial" panose="020B0604020202020204" pitchFamily="34" charset="0"/>
              <a:buChar char="•"/>
            </a:pPr>
            <a:r>
              <a:rPr lang="hu-HU" sz="1500" dirty="0" err="1">
                <a:solidFill>
                  <a:srgbClr val="006699"/>
                </a:solidFill>
                <a:latin typeface="Arial" panose="020B0604020202020204" pitchFamily="34" charset="0"/>
                <a:cs typeface="Arial" panose="020B0604020202020204" pitchFamily="34" charset="0"/>
              </a:rPr>
              <a:t>Szárazodást</a:t>
            </a:r>
            <a:r>
              <a:rPr lang="hu-HU" sz="1500" dirty="0">
                <a:solidFill>
                  <a:srgbClr val="006699"/>
                </a:solidFill>
                <a:latin typeface="Arial" panose="020B0604020202020204" pitchFamily="34" charset="0"/>
                <a:cs typeface="Arial" panose="020B0604020202020204" pitchFamily="34" charset="0"/>
              </a:rPr>
              <a:t> jelző modellekben </a:t>
            </a:r>
            <a:r>
              <a:rPr lang="hu-HU" sz="1500" b="1" dirty="0">
                <a:solidFill>
                  <a:srgbClr val="006699"/>
                </a:solidFill>
                <a:latin typeface="Arial" panose="020B0604020202020204" pitchFamily="34" charset="0"/>
                <a:cs typeface="Arial" panose="020B0604020202020204" pitchFamily="34" charset="0"/>
              </a:rPr>
              <a:t>nagyobb változás </a:t>
            </a:r>
            <a:r>
              <a:rPr lang="hu-HU" sz="1500" dirty="0">
                <a:solidFill>
                  <a:srgbClr val="006699"/>
                </a:solidFill>
                <a:latin typeface="Arial" panose="020B0604020202020204" pitchFamily="34" charset="0"/>
                <a:cs typeface="Arial" panose="020B0604020202020204" pitchFamily="34" charset="0"/>
              </a:rPr>
              <a:t>az ország </a:t>
            </a:r>
            <a:r>
              <a:rPr lang="hu-HU" sz="1500" b="1" dirty="0">
                <a:solidFill>
                  <a:srgbClr val="006699"/>
                </a:solidFill>
                <a:latin typeface="Arial" panose="020B0604020202020204" pitchFamily="34" charset="0"/>
                <a:cs typeface="Arial" panose="020B0604020202020204" pitchFamily="34" charset="0"/>
              </a:rPr>
              <a:t>déli és keleti területein</a:t>
            </a:r>
          </a:p>
        </p:txBody>
      </p:sp>
      <p:sp>
        <p:nvSpPr>
          <p:cNvPr id="38" name="Szövegdoboz 37">
            <a:extLst>
              <a:ext uri="{FF2B5EF4-FFF2-40B4-BE49-F238E27FC236}">
                <a16:creationId xmlns:a16="http://schemas.microsoft.com/office/drawing/2014/main" id="{A1B344A0-6E70-4C44-A319-79953FE9FF06}"/>
              </a:ext>
            </a:extLst>
          </p:cNvPr>
          <p:cNvSpPr txBox="1"/>
          <p:nvPr/>
        </p:nvSpPr>
        <p:spPr>
          <a:xfrm rot="16200000">
            <a:off x="1166860" y="1854254"/>
            <a:ext cx="952505" cy="323165"/>
          </a:xfrm>
          <a:prstGeom prst="rect">
            <a:avLst/>
          </a:prstGeom>
          <a:noFill/>
        </p:spPr>
        <p:txBody>
          <a:bodyPr wrap="none" rtlCol="0">
            <a:spAutoFit/>
          </a:bodyPr>
          <a:lstStyle/>
          <a:p>
            <a:r>
              <a:rPr lang="hu-HU" sz="1500" b="1" dirty="0">
                <a:solidFill>
                  <a:srgbClr val="006699"/>
                </a:solidFill>
                <a:latin typeface="Arial" panose="020B0604020202020204" pitchFamily="34" charset="0"/>
                <a:cs typeface="Arial" panose="020B0604020202020204" pitchFamily="34" charset="0"/>
              </a:rPr>
              <a:t>Modell 1</a:t>
            </a:r>
          </a:p>
        </p:txBody>
      </p:sp>
      <p:sp>
        <p:nvSpPr>
          <p:cNvPr id="39" name="Szövegdoboz 38">
            <a:extLst>
              <a:ext uri="{FF2B5EF4-FFF2-40B4-BE49-F238E27FC236}">
                <a16:creationId xmlns:a16="http://schemas.microsoft.com/office/drawing/2014/main" id="{A813943B-4F38-4873-B133-39358FF991FD}"/>
              </a:ext>
            </a:extLst>
          </p:cNvPr>
          <p:cNvSpPr txBox="1"/>
          <p:nvPr/>
        </p:nvSpPr>
        <p:spPr>
          <a:xfrm rot="16200000">
            <a:off x="1171969" y="2901242"/>
            <a:ext cx="952505" cy="323165"/>
          </a:xfrm>
          <a:prstGeom prst="rect">
            <a:avLst/>
          </a:prstGeom>
          <a:noFill/>
        </p:spPr>
        <p:txBody>
          <a:bodyPr wrap="none" rtlCol="0">
            <a:spAutoFit/>
          </a:bodyPr>
          <a:lstStyle/>
          <a:p>
            <a:r>
              <a:rPr lang="hu-HU" sz="1500" b="1" dirty="0">
                <a:solidFill>
                  <a:srgbClr val="006699"/>
                </a:solidFill>
                <a:latin typeface="Arial" panose="020B0604020202020204" pitchFamily="34" charset="0"/>
                <a:cs typeface="Arial" panose="020B0604020202020204" pitchFamily="34" charset="0"/>
              </a:rPr>
              <a:t>Modell 2</a:t>
            </a:r>
          </a:p>
        </p:txBody>
      </p:sp>
      <p:sp>
        <p:nvSpPr>
          <p:cNvPr id="40" name="Szövegdoboz 39">
            <a:extLst>
              <a:ext uri="{FF2B5EF4-FFF2-40B4-BE49-F238E27FC236}">
                <a16:creationId xmlns:a16="http://schemas.microsoft.com/office/drawing/2014/main" id="{E9660CB0-6EF7-4319-AF6C-B0B9E99F4FF4}"/>
              </a:ext>
            </a:extLst>
          </p:cNvPr>
          <p:cNvSpPr txBox="1"/>
          <p:nvPr/>
        </p:nvSpPr>
        <p:spPr>
          <a:xfrm rot="16200000">
            <a:off x="1171969" y="3954426"/>
            <a:ext cx="952505" cy="323165"/>
          </a:xfrm>
          <a:prstGeom prst="rect">
            <a:avLst/>
          </a:prstGeom>
          <a:noFill/>
        </p:spPr>
        <p:txBody>
          <a:bodyPr wrap="none" rtlCol="0">
            <a:spAutoFit/>
          </a:bodyPr>
          <a:lstStyle/>
          <a:p>
            <a:r>
              <a:rPr lang="hu-HU" sz="1500" b="1" dirty="0">
                <a:solidFill>
                  <a:srgbClr val="006699"/>
                </a:solidFill>
                <a:latin typeface="Arial" panose="020B0604020202020204" pitchFamily="34" charset="0"/>
                <a:cs typeface="Arial" panose="020B0604020202020204" pitchFamily="34" charset="0"/>
              </a:rPr>
              <a:t>Modell 3</a:t>
            </a:r>
          </a:p>
        </p:txBody>
      </p:sp>
      <p:sp>
        <p:nvSpPr>
          <p:cNvPr id="19" name="Szövegdoboz 37"/>
          <p:cNvSpPr txBox="1">
            <a:spLocks noChangeArrowheads="1"/>
          </p:cNvSpPr>
          <p:nvPr/>
        </p:nvSpPr>
        <p:spPr bwMode="auto">
          <a:xfrm rot="-5400000">
            <a:off x="-306438" y="2769191"/>
            <a:ext cx="29931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hu-HU" altLang="hu-HU" sz="1500" dirty="0">
                <a:latin typeface="Arial Narrow" panose="020B0606020202030204" pitchFamily="34" charset="0"/>
              </a:rPr>
              <a:t>Forrás: OMSZ, Klímamodellező Csoport</a:t>
            </a:r>
          </a:p>
        </p:txBody>
      </p:sp>
    </p:spTree>
    <p:extLst>
      <p:ext uri="{BB962C8B-B14F-4D97-AF65-F5344CB8AC3E}">
        <p14:creationId xmlns:p14="http://schemas.microsoft.com/office/powerpoint/2010/main" val="3270820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Modellszimulációk felhasználása</a:t>
            </a:r>
          </a:p>
        </p:txBody>
      </p:sp>
      <p:sp>
        <p:nvSpPr>
          <p:cNvPr id="3" name="Tartalom helye 2"/>
          <p:cNvSpPr>
            <a:spLocks noGrp="1"/>
          </p:cNvSpPr>
          <p:nvPr>
            <p:ph idx="1"/>
          </p:nvPr>
        </p:nvSpPr>
        <p:spPr/>
        <p:txBody>
          <a:bodyPr/>
          <a:lstStyle/>
          <a:p>
            <a:r>
              <a:rPr lang="hu-HU" dirty="0">
                <a:solidFill>
                  <a:srgbClr val="FF0000"/>
                </a:solidFill>
              </a:rPr>
              <a:t>Klímaszcenáriók adaptálása az  ivóvízigény </a:t>
            </a:r>
            <a:r>
              <a:rPr lang="hu-HU" dirty="0" err="1">
                <a:solidFill>
                  <a:srgbClr val="FF0000"/>
                </a:solidFill>
              </a:rPr>
              <a:t>előrejelzésére</a:t>
            </a:r>
            <a:r>
              <a:rPr lang="hu-HU" dirty="0"/>
              <a:t>. </a:t>
            </a:r>
          </a:p>
          <a:p>
            <a:pPr lvl="1"/>
            <a:r>
              <a:rPr lang="hu-HU" dirty="0"/>
              <a:t>A vízfogyasztások alapvetően befolyásolják a vízellátó rendszer működését, ami jelentős mértékben befolyásolja a víztestben lejátszódó kémiai, biológiai folyamatokat.</a:t>
            </a:r>
          </a:p>
          <a:p>
            <a:r>
              <a:rPr lang="hu-HU" dirty="0"/>
              <a:t>Klímaváltozási forgatókönyvek alapján </a:t>
            </a:r>
            <a:r>
              <a:rPr lang="hu-HU" dirty="0">
                <a:solidFill>
                  <a:srgbClr val="FF0000"/>
                </a:solidFill>
              </a:rPr>
              <a:t>jövőben várható hidrológiai állapotok</a:t>
            </a:r>
            <a:r>
              <a:rPr lang="hu-HU" dirty="0"/>
              <a:t> definiálása</a:t>
            </a:r>
          </a:p>
          <a:p>
            <a:pPr lvl="1"/>
            <a:r>
              <a:rPr lang="hu-HU" dirty="0"/>
              <a:t>Duna- majd helyi léptékű modellvizsgálatok a megváltozott bemeneti paraméterek hatásának kimutatására.</a:t>
            </a:r>
          </a:p>
          <a:p>
            <a:endParaRPr lang="hu-HU" dirty="0"/>
          </a:p>
        </p:txBody>
      </p:sp>
      <p:sp>
        <p:nvSpPr>
          <p:cNvPr id="4" name="Dia számának helye 3"/>
          <p:cNvSpPr>
            <a:spLocks noGrp="1"/>
          </p:cNvSpPr>
          <p:nvPr>
            <p:ph type="sldNum" sz="quarter" idx="12"/>
          </p:nvPr>
        </p:nvSpPr>
        <p:spPr/>
        <p:txBody>
          <a:bodyPr/>
          <a:lstStyle/>
          <a:p>
            <a:fld id="{FD7096EC-A894-4F47-929A-65581C0900F7}" type="slidenum">
              <a:rPr lang="en-US" smtClean="0"/>
              <a:t>27</a:t>
            </a:fld>
            <a:endParaRPr lang="en-US"/>
          </a:p>
        </p:txBody>
      </p:sp>
    </p:spTree>
    <p:extLst>
      <p:ext uri="{BB962C8B-B14F-4D97-AF65-F5344CB8AC3E}">
        <p14:creationId xmlns:p14="http://schemas.microsoft.com/office/powerpoint/2010/main" val="2010307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51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89055" y="303213"/>
            <a:ext cx="2880000" cy="1464661"/>
          </a:xfrm>
        </p:spPr>
        <p:txBody>
          <a:bodyPr/>
          <a:lstStyle/>
          <a:p>
            <a:r>
              <a:rPr lang="en-US" dirty="0"/>
              <a:t>IPCC </a:t>
            </a:r>
            <a:r>
              <a:rPr lang="hu-HU" dirty="0"/>
              <a:t>Tematikus jelentése a </a:t>
            </a:r>
            <a:r>
              <a:rPr lang="en-US" dirty="0"/>
              <a:t>1.5°C </a:t>
            </a:r>
            <a:r>
              <a:rPr lang="hu-HU" dirty="0"/>
              <a:t>–</a:t>
            </a:r>
            <a:r>
              <a:rPr lang="hu-HU" dirty="0" err="1"/>
              <a:t>os</a:t>
            </a:r>
            <a:r>
              <a:rPr lang="hu-HU" dirty="0"/>
              <a:t> melegedésről”, 2018. október 8. Korea</a:t>
            </a:r>
            <a:r>
              <a:rPr lang="en-US" dirty="0"/>
              <a:t> </a:t>
            </a:r>
            <a:endParaRPr lang="hu-HU" dirty="0"/>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79" y="2098154"/>
            <a:ext cx="1950720" cy="2523744"/>
          </a:xfrm>
          <a:prstGeom prst="rect">
            <a:avLst/>
          </a:prstGeom>
        </p:spPr>
      </p:pic>
      <p:pic>
        <p:nvPicPr>
          <p:cNvPr id="7" name="Kép 6"/>
          <p:cNvPicPr>
            <a:picLocks noChangeAspect="1"/>
          </p:cNvPicPr>
          <p:nvPr/>
        </p:nvPicPr>
        <p:blipFill rotWithShape="1">
          <a:blip r:embed="rId4">
            <a:extLst>
              <a:ext uri="{28A0092B-C50C-407E-A947-70E740481C1C}">
                <a14:useLocalDpi xmlns:a14="http://schemas.microsoft.com/office/drawing/2010/main" val="0"/>
              </a:ext>
            </a:extLst>
          </a:blip>
          <a:srcRect t="18819"/>
          <a:stretch/>
        </p:blipFill>
        <p:spPr>
          <a:xfrm>
            <a:off x="3777521" y="699060"/>
            <a:ext cx="4971191" cy="3829304"/>
          </a:xfrm>
          <a:prstGeom prst="rect">
            <a:avLst/>
          </a:prstGeom>
        </p:spPr>
      </p:pic>
      <p:sp>
        <p:nvSpPr>
          <p:cNvPr id="5" name="Szövegdoboz 4"/>
          <p:cNvSpPr txBox="1"/>
          <p:nvPr/>
        </p:nvSpPr>
        <p:spPr>
          <a:xfrm>
            <a:off x="6946688" y="2677436"/>
            <a:ext cx="1546303" cy="461665"/>
          </a:xfrm>
          <a:prstGeom prst="rect">
            <a:avLst/>
          </a:prstGeom>
          <a:solidFill>
            <a:schemeClr val="bg1"/>
          </a:solidFill>
        </p:spPr>
        <p:txBody>
          <a:bodyPr wrap="square" rtlCol="0">
            <a:spAutoFit/>
          </a:bodyPr>
          <a:lstStyle/>
          <a:p>
            <a:r>
              <a:rPr lang="hu-HU" sz="1200" dirty="0">
                <a:solidFill>
                  <a:srgbClr val="92D050"/>
                </a:solidFill>
              </a:rPr>
              <a:t>1.5 °C  bizonytalansága</a:t>
            </a:r>
          </a:p>
        </p:txBody>
      </p:sp>
      <p:sp>
        <p:nvSpPr>
          <p:cNvPr id="8" name="Szövegdoboz 7"/>
          <p:cNvSpPr txBox="1"/>
          <p:nvPr/>
        </p:nvSpPr>
        <p:spPr>
          <a:xfrm>
            <a:off x="7029550" y="900112"/>
            <a:ext cx="1429295" cy="400110"/>
          </a:xfrm>
          <a:prstGeom prst="rect">
            <a:avLst/>
          </a:prstGeom>
          <a:solidFill>
            <a:schemeClr val="bg1"/>
          </a:solidFill>
        </p:spPr>
        <p:txBody>
          <a:bodyPr wrap="square" rtlCol="0">
            <a:spAutoFit/>
          </a:bodyPr>
          <a:lstStyle/>
          <a:p>
            <a:r>
              <a:rPr lang="hu-HU" sz="1000" b="1" dirty="0"/>
              <a:t>Jelenlegi trend</a:t>
            </a:r>
          </a:p>
          <a:p>
            <a:endParaRPr lang="hu-HU" sz="1000" b="1" dirty="0"/>
          </a:p>
        </p:txBody>
      </p:sp>
      <p:sp>
        <p:nvSpPr>
          <p:cNvPr id="9" name="Szövegdoboz 8"/>
          <p:cNvSpPr txBox="1"/>
          <p:nvPr/>
        </p:nvSpPr>
        <p:spPr>
          <a:xfrm>
            <a:off x="4702549" y="2540123"/>
            <a:ext cx="1319111" cy="461665"/>
          </a:xfrm>
          <a:prstGeom prst="rect">
            <a:avLst/>
          </a:prstGeom>
          <a:solidFill>
            <a:schemeClr val="bg1"/>
          </a:solidFill>
        </p:spPr>
        <p:txBody>
          <a:bodyPr wrap="square" rtlCol="0">
            <a:spAutoFit/>
          </a:bodyPr>
          <a:lstStyle/>
          <a:p>
            <a:r>
              <a:rPr lang="hu-HU" sz="1200" dirty="0">
                <a:solidFill>
                  <a:schemeClr val="tx2">
                    <a:lumMod val="60000"/>
                    <a:lumOff val="40000"/>
                  </a:schemeClr>
                </a:solidFill>
              </a:rPr>
              <a:t>Ember okozta melegedés</a:t>
            </a:r>
          </a:p>
        </p:txBody>
      </p:sp>
    </p:spTree>
    <p:extLst>
      <p:ext uri="{BB962C8B-B14F-4D97-AF65-F5344CB8AC3E}">
        <p14:creationId xmlns:p14="http://schemas.microsoft.com/office/powerpoint/2010/main" val="3365504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ép helye 5"/>
          <p:cNvSpPr>
            <a:spLocks noGrp="1"/>
          </p:cNvSpPr>
          <p:nvPr>
            <p:ph type="pic" idx="1"/>
          </p:nvPr>
        </p:nvSpPr>
        <p:spPr/>
      </p:sp>
      <p:sp>
        <p:nvSpPr>
          <p:cNvPr id="5" name="Cím 4"/>
          <p:cNvSpPr>
            <a:spLocks noGrp="1"/>
          </p:cNvSpPr>
          <p:nvPr>
            <p:ph type="title"/>
          </p:nvPr>
        </p:nvSpPr>
        <p:spPr/>
        <p:txBody>
          <a:bodyPr/>
          <a:lstStyle/>
          <a:p>
            <a:r>
              <a:rPr lang="hu-HU" sz="1800" b="1" dirty="0"/>
              <a:t>1,5 °C-os küszöb </a:t>
            </a:r>
            <a:r>
              <a:rPr lang="hu-HU" sz="1800" dirty="0"/>
              <a:t>- 2010-es szintről </a:t>
            </a:r>
            <a:r>
              <a:rPr lang="hu-HU" sz="1800" dirty="0">
                <a:solidFill>
                  <a:srgbClr val="FF0000"/>
                </a:solidFill>
              </a:rPr>
              <a:t>2030-ra 45%-</a:t>
            </a:r>
            <a:r>
              <a:rPr lang="hu-HU" sz="1800" dirty="0"/>
              <a:t>kal kell csökkenteni, körülbelül </a:t>
            </a:r>
            <a:r>
              <a:rPr lang="hu-HU" sz="1800" dirty="0">
                <a:solidFill>
                  <a:srgbClr val="FF0000"/>
                </a:solidFill>
              </a:rPr>
              <a:t>2050</a:t>
            </a:r>
            <a:r>
              <a:rPr lang="hu-HU" sz="1800" dirty="0"/>
              <a:t>-re pedig el kell érni a nettó zéró kibocsátást</a:t>
            </a:r>
            <a:br>
              <a:rPr lang="hu-HU" sz="1800" dirty="0"/>
            </a:br>
            <a:br>
              <a:rPr lang="hu-HU" sz="1800" dirty="0"/>
            </a:br>
            <a:r>
              <a:rPr lang="hu-HU" sz="1800" b="1" dirty="0"/>
              <a:t>A 2 °C-os cél esetén </a:t>
            </a:r>
            <a:r>
              <a:rPr lang="hu-HU" sz="1800" dirty="0"/>
              <a:t>2030-ra </a:t>
            </a:r>
            <a:r>
              <a:rPr lang="hu-HU" sz="1800" dirty="0">
                <a:solidFill>
                  <a:srgbClr val="FF0000"/>
                </a:solidFill>
              </a:rPr>
              <a:t>20%</a:t>
            </a:r>
            <a:r>
              <a:rPr lang="hu-HU" sz="1800" dirty="0"/>
              <a:t>-os kibocsátás-csökkentést, körülbelül </a:t>
            </a:r>
            <a:r>
              <a:rPr lang="hu-HU" sz="1800" dirty="0">
                <a:solidFill>
                  <a:srgbClr val="FF0000"/>
                </a:solidFill>
              </a:rPr>
              <a:t>2075</a:t>
            </a:r>
            <a:r>
              <a:rPr lang="hu-HU" sz="1800" dirty="0"/>
              <a:t>-re pedig nettó zéró kibocsátást kell elérni.</a:t>
            </a:r>
            <a:br>
              <a:rPr lang="hu-HU" sz="1800" dirty="0"/>
            </a:br>
            <a:br>
              <a:rPr lang="hu-HU" sz="1800" dirty="0"/>
            </a:br>
            <a:endParaRPr lang="hu-HU" sz="1800" dirty="0"/>
          </a:p>
        </p:txBody>
      </p:sp>
      <p:sp>
        <p:nvSpPr>
          <p:cNvPr id="4" name="Rectangle 2"/>
          <p:cNvSpPr>
            <a:spLocks noChangeArrowheads="1"/>
          </p:cNvSpPr>
          <p:nvPr/>
        </p:nvSpPr>
        <p:spPr bwMode="auto">
          <a:xfrm>
            <a:off x="1726324" y="11600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pic>
        <p:nvPicPr>
          <p:cNvPr id="686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013" y="303214"/>
            <a:ext cx="5023024" cy="423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752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ép helye 1"/>
          <p:cNvSpPr>
            <a:spLocks noGrp="1"/>
          </p:cNvSpPr>
          <p:nvPr>
            <p:ph type="pic" idx="1"/>
          </p:nvPr>
        </p:nvSpPr>
        <p:spPr/>
      </p:sp>
      <p:sp>
        <p:nvSpPr>
          <p:cNvPr id="4" name="Cím 3"/>
          <p:cNvSpPr>
            <a:spLocks noGrp="1"/>
          </p:cNvSpPr>
          <p:nvPr>
            <p:ph type="title"/>
          </p:nvPr>
        </p:nvSpPr>
        <p:spPr/>
        <p:txBody>
          <a:bodyPr/>
          <a:lstStyle/>
          <a:p>
            <a:pPr lvl="0">
              <a:spcBef>
                <a:spcPts val="0"/>
              </a:spcBef>
              <a:defRPr/>
            </a:pPr>
            <a:r>
              <a:rPr lang="hu-HU" sz="1800" dirty="0"/>
              <a:t>biodiverzitás, egészségügy, élelmiszer- és vízbiztonság, gazdasági növekedés</a:t>
            </a:r>
            <a:br>
              <a:rPr lang="hu-HU" sz="1800" dirty="0"/>
            </a:br>
            <a:r>
              <a:rPr lang="hu-HU" sz="1800" dirty="0"/>
              <a:t> </a:t>
            </a:r>
            <a:r>
              <a:rPr lang="hu-HU" sz="1800" dirty="0">
                <a:solidFill>
                  <a:srgbClr val="FF0000"/>
                </a:solidFill>
              </a:rPr>
              <a:t>kisebb kockázatot </a:t>
            </a:r>
            <a:r>
              <a:rPr lang="hu-HU" sz="1800" dirty="0"/>
              <a:t>eredményez</a:t>
            </a:r>
            <a:br>
              <a:rPr lang="hu-HU" sz="1800" dirty="0"/>
            </a:br>
            <a:br>
              <a:rPr lang="hu-HU" sz="1800" dirty="0"/>
            </a:br>
            <a:r>
              <a:rPr lang="hu-HU" sz="1800" dirty="0"/>
              <a:t>emellett mérsékeltebb alkalmazkodási lépéseket igényel</a:t>
            </a:r>
          </a:p>
        </p:txBody>
      </p:sp>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483" y="1332366"/>
            <a:ext cx="5285245" cy="3504076"/>
          </a:xfrm>
          <a:prstGeom prst="rect">
            <a:avLst/>
          </a:prstGeom>
        </p:spPr>
      </p:pic>
      <p:sp>
        <p:nvSpPr>
          <p:cNvPr id="5" name="Szövegdoboz 4"/>
          <p:cNvSpPr txBox="1"/>
          <p:nvPr/>
        </p:nvSpPr>
        <p:spPr>
          <a:xfrm>
            <a:off x="3779837" y="442878"/>
            <a:ext cx="4594691" cy="523220"/>
          </a:xfrm>
          <a:prstGeom prst="rect">
            <a:avLst/>
          </a:prstGeom>
          <a:solidFill>
            <a:schemeClr val="bg1"/>
          </a:solidFill>
        </p:spPr>
        <p:txBody>
          <a:bodyPr wrap="square" rtlCol="0">
            <a:spAutoFit/>
          </a:bodyPr>
          <a:lstStyle/>
          <a:p>
            <a:r>
              <a:rPr lang="hu-HU" sz="2800" b="1" dirty="0">
                <a:solidFill>
                  <a:srgbClr val="1B5C93"/>
                </a:solidFill>
                <a:latin typeface="+mj-lt"/>
                <a:ea typeface="+mj-ea"/>
                <a:cs typeface="+mj-cs"/>
              </a:rPr>
              <a:t>Mit jelent 0.5 °C? </a:t>
            </a:r>
          </a:p>
        </p:txBody>
      </p:sp>
    </p:spTree>
    <p:extLst>
      <p:ext uri="{BB962C8B-B14F-4D97-AF65-F5344CB8AC3E}">
        <p14:creationId xmlns:p14="http://schemas.microsoft.com/office/powerpoint/2010/main" val="1208502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248851" y="2571750"/>
            <a:ext cx="2880000" cy="2168902"/>
          </a:xfrm>
        </p:spPr>
        <p:txBody>
          <a:bodyPr/>
          <a:lstStyle/>
          <a:p>
            <a:br>
              <a:rPr lang="hu-HU" dirty="0"/>
            </a:br>
            <a:r>
              <a:rPr lang="hu-HU" dirty="0"/>
              <a:t>A változások nem egyformán érintenek minden régiót</a:t>
            </a:r>
            <a:br>
              <a:rPr lang="hu-HU" dirty="0"/>
            </a:br>
            <a:br>
              <a:rPr lang="hu-HU" dirty="0"/>
            </a:br>
            <a:r>
              <a:rPr lang="hu-HU" altLang="hu-HU" dirty="0"/>
              <a:t>Az éghajlatváltozás hatásainak döntő többsége a </a:t>
            </a:r>
            <a:r>
              <a:rPr lang="hu-HU" altLang="hu-HU" dirty="0">
                <a:solidFill>
                  <a:srgbClr val="C00000"/>
                </a:solidFill>
              </a:rPr>
              <a:t>vízkörforgáshoz </a:t>
            </a:r>
            <a:r>
              <a:rPr lang="hu-HU" altLang="hu-HU" dirty="0"/>
              <a:t>kapcsolódóan jelenik meg </a:t>
            </a:r>
            <a:br>
              <a:rPr lang="hu-HU" altLang="hu-HU" dirty="0"/>
            </a:br>
            <a:br>
              <a:rPr lang="hu-HU" altLang="hu-HU" dirty="0"/>
            </a:br>
            <a:br>
              <a:rPr lang="hu-HU" altLang="hu-HU" dirty="0"/>
            </a:br>
            <a:br>
              <a:rPr lang="hu-HU" altLang="hu-HU" dirty="0"/>
            </a:br>
            <a:br>
              <a:rPr lang="hu-HU" altLang="hu-HU" dirty="0"/>
            </a:br>
            <a:br>
              <a:rPr lang="hu-HU" altLang="hu-HU" dirty="0"/>
            </a:br>
            <a:br>
              <a:rPr lang="hu-HU" dirty="0"/>
            </a:br>
            <a:br>
              <a:rPr lang="hu-HU" dirty="0"/>
            </a:br>
            <a:endParaRPr lang="hu-HU" dirty="0"/>
          </a:p>
        </p:txBody>
      </p:sp>
      <p:sp>
        <p:nvSpPr>
          <p:cNvPr id="7" name="Kép helye 6"/>
          <p:cNvSpPr>
            <a:spLocks noGrp="1"/>
          </p:cNvSpPr>
          <p:nvPr>
            <p:ph type="pic" idx="1"/>
          </p:nvPr>
        </p:nvSpPr>
        <p:spPr/>
      </p:sp>
      <p:pic>
        <p:nvPicPr>
          <p:cNvPr id="8" name="Kép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887" y="303213"/>
            <a:ext cx="5229262" cy="3977269"/>
          </a:xfrm>
          <a:prstGeom prst="rect">
            <a:avLst/>
          </a:prstGeom>
        </p:spPr>
      </p:pic>
      <p:sp>
        <p:nvSpPr>
          <p:cNvPr id="2" name="Szövegdoboz 1">
            <a:extLst>
              <a:ext uri="{FF2B5EF4-FFF2-40B4-BE49-F238E27FC236}">
                <a16:creationId xmlns:a16="http://schemas.microsoft.com/office/drawing/2014/main" id="{55349AB7-9C71-460B-AD95-D2FFDED1A54C}"/>
              </a:ext>
            </a:extLst>
          </p:cNvPr>
          <p:cNvSpPr txBox="1"/>
          <p:nvPr/>
        </p:nvSpPr>
        <p:spPr>
          <a:xfrm>
            <a:off x="7534766" y="4508143"/>
            <a:ext cx="1213945" cy="300082"/>
          </a:xfrm>
          <a:prstGeom prst="rect">
            <a:avLst/>
          </a:prstGeom>
          <a:noFill/>
        </p:spPr>
        <p:txBody>
          <a:bodyPr wrap="square" rtlCol="0">
            <a:spAutoFit/>
          </a:bodyPr>
          <a:lstStyle/>
          <a:p>
            <a:r>
              <a:rPr lang="hu-HU" dirty="0"/>
              <a:t>IPCC AR5</a:t>
            </a:r>
          </a:p>
        </p:txBody>
      </p:sp>
    </p:spTree>
    <p:extLst>
      <p:ext uri="{BB962C8B-B14F-4D97-AF65-F5344CB8AC3E}">
        <p14:creationId xmlns:p14="http://schemas.microsoft.com/office/powerpoint/2010/main" val="3962808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206987" y="303486"/>
            <a:ext cx="2537460" cy="1440180"/>
          </a:xfrm>
        </p:spPr>
        <p:txBody>
          <a:bodyPr>
            <a:noAutofit/>
          </a:bodyPr>
          <a:lstStyle/>
          <a:p>
            <a:pPr>
              <a:defRPr/>
            </a:pPr>
            <a:r>
              <a:rPr lang="hu-HU" sz="2000" dirty="0"/>
              <a:t>A </a:t>
            </a:r>
            <a:r>
              <a:rPr lang="hu-HU" sz="2000" dirty="0">
                <a:solidFill>
                  <a:srgbClr val="FF0000"/>
                </a:solidFill>
              </a:rPr>
              <a:t>2017-es évben</a:t>
            </a:r>
            <a:r>
              <a:rPr lang="hu-HU" sz="2000" dirty="0"/>
              <a:t> különösen sok nagyhatású  természeti katasztrófa lépett fel</a:t>
            </a:r>
            <a:br>
              <a:rPr lang="hu-HU" sz="2000" dirty="0"/>
            </a:br>
            <a:endParaRPr lang="hu-HU" sz="2000" dirty="0"/>
          </a:p>
        </p:txBody>
      </p:sp>
      <p:sp>
        <p:nvSpPr>
          <p:cNvPr id="4" name="Szöveg helye 3"/>
          <p:cNvSpPr>
            <a:spLocks noGrp="1"/>
          </p:cNvSpPr>
          <p:nvPr>
            <p:ph type="body" sz="half" idx="2"/>
          </p:nvPr>
        </p:nvSpPr>
        <p:spPr>
          <a:xfrm>
            <a:off x="6195557" y="1764358"/>
            <a:ext cx="2548890" cy="3057974"/>
          </a:xfrm>
        </p:spPr>
        <p:txBody>
          <a:bodyPr>
            <a:noAutofit/>
          </a:bodyPr>
          <a:lstStyle/>
          <a:p>
            <a:r>
              <a:rPr lang="hu-HU" sz="1800" dirty="0">
                <a:solidFill>
                  <a:srgbClr val="FF0000"/>
                </a:solidFill>
              </a:rPr>
              <a:t>Növekvő számú árvizek </a:t>
            </a:r>
            <a:r>
              <a:rPr lang="hu-HU" sz="1800" dirty="0">
                <a:solidFill>
                  <a:schemeClr val="bg1"/>
                </a:solidFill>
              </a:rPr>
              <a:t>(folyami és villámárvíz) együtt 47%-át teszi ki a károknak</a:t>
            </a:r>
          </a:p>
        </p:txBody>
      </p:sp>
      <p:pic>
        <p:nvPicPr>
          <p:cNvPr id="6" name="Kép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88277" y="303486"/>
            <a:ext cx="4516820" cy="451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zövegdoboz 2"/>
          <p:cNvSpPr txBox="1"/>
          <p:nvPr/>
        </p:nvSpPr>
        <p:spPr>
          <a:xfrm>
            <a:off x="616110" y="165527"/>
            <a:ext cx="4861153" cy="830997"/>
          </a:xfrm>
          <a:prstGeom prst="rect">
            <a:avLst/>
          </a:prstGeom>
          <a:solidFill>
            <a:schemeClr val="bg1"/>
          </a:solidFill>
        </p:spPr>
        <p:txBody>
          <a:bodyPr wrap="square" rtlCol="0">
            <a:spAutoFit/>
          </a:bodyPr>
          <a:lstStyle/>
          <a:p>
            <a:r>
              <a:rPr lang="hu-HU" sz="2400" dirty="0">
                <a:solidFill>
                  <a:srgbClr val="FF0000"/>
                </a:solidFill>
              </a:rPr>
              <a:t>Természeti katasztrófák száma 1980-2017</a:t>
            </a:r>
          </a:p>
        </p:txBody>
      </p:sp>
    </p:spTree>
    <p:extLst>
      <p:ext uri="{BB962C8B-B14F-4D97-AF65-F5344CB8AC3E}">
        <p14:creationId xmlns:p14="http://schemas.microsoft.com/office/powerpoint/2010/main" val="1886701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a:t>Mit tapasztalunk Magyarországon?</a:t>
            </a:r>
          </a:p>
        </p:txBody>
      </p:sp>
      <p:sp>
        <p:nvSpPr>
          <p:cNvPr id="3" name="Szöveg helye 2"/>
          <p:cNvSpPr>
            <a:spLocks noGrp="1"/>
          </p:cNvSpPr>
          <p:nvPr>
            <p:ph type="body" idx="1"/>
          </p:nvPr>
        </p:nvSpPr>
        <p:spPr/>
        <p:txBody>
          <a:bodyPr/>
          <a:lstStyle/>
          <a:p>
            <a:r>
              <a:rPr lang="hu-HU" dirty="0"/>
              <a:t>Éghajlati monitoring</a:t>
            </a:r>
          </a:p>
        </p:txBody>
      </p:sp>
    </p:spTree>
    <p:extLst>
      <p:ext uri="{BB962C8B-B14F-4D97-AF65-F5344CB8AC3E}">
        <p14:creationId xmlns:p14="http://schemas.microsoft.com/office/powerpoint/2010/main" val="279234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7629" y="301626"/>
            <a:ext cx="8683083" cy="856853"/>
          </a:xfrm>
        </p:spPr>
        <p:txBody>
          <a:bodyPr/>
          <a:lstStyle/>
          <a:p>
            <a:pPr>
              <a:defRPr/>
            </a:pPr>
            <a:r>
              <a:rPr lang="hu-HU" dirty="0"/>
              <a:t>Éghajlati monitoring- időben és térben reprezentatív adatok</a:t>
            </a:r>
          </a:p>
        </p:txBody>
      </p:sp>
      <p:sp>
        <p:nvSpPr>
          <p:cNvPr id="3" name="Szöveg helye 2"/>
          <p:cNvSpPr>
            <a:spLocks noGrp="1"/>
          </p:cNvSpPr>
          <p:nvPr>
            <p:ph type="body" idx="1"/>
          </p:nvPr>
        </p:nvSpPr>
        <p:spPr>
          <a:xfrm>
            <a:off x="507207" y="1529954"/>
            <a:ext cx="3498056" cy="542925"/>
          </a:xfrm>
        </p:spPr>
        <p:txBody>
          <a:bodyPr/>
          <a:lstStyle/>
          <a:p>
            <a:pPr>
              <a:defRPr/>
            </a:pPr>
            <a:r>
              <a:rPr lang="hu-HU" dirty="0"/>
              <a:t>Homogenizálás MASH (</a:t>
            </a:r>
            <a:r>
              <a:rPr lang="hu-HU" dirty="0" err="1"/>
              <a:t>Szentimrey</a:t>
            </a:r>
            <a:r>
              <a:rPr lang="hu-HU" dirty="0"/>
              <a:t>)</a:t>
            </a:r>
          </a:p>
        </p:txBody>
      </p:sp>
      <p:sp>
        <p:nvSpPr>
          <p:cNvPr id="4" name="Szöveg helye 3"/>
          <p:cNvSpPr>
            <a:spLocks noGrp="1"/>
          </p:cNvSpPr>
          <p:nvPr>
            <p:ph type="body" sz="half" idx="3"/>
          </p:nvPr>
        </p:nvSpPr>
        <p:spPr>
          <a:xfrm>
            <a:off x="4505326" y="1528763"/>
            <a:ext cx="3498056" cy="541735"/>
          </a:xfrm>
        </p:spPr>
        <p:txBody>
          <a:bodyPr/>
          <a:lstStyle/>
          <a:p>
            <a:pPr>
              <a:defRPr/>
            </a:pPr>
            <a:r>
              <a:rPr lang="hu-HU" dirty="0"/>
              <a:t>Interpoláció MISH (</a:t>
            </a:r>
            <a:r>
              <a:rPr lang="hu-HU" dirty="0" err="1"/>
              <a:t>Szentimrey</a:t>
            </a:r>
            <a:r>
              <a:rPr lang="hu-HU" dirty="0"/>
              <a:t> és Bihari)</a:t>
            </a:r>
          </a:p>
        </p:txBody>
      </p:sp>
      <p:pic>
        <p:nvPicPr>
          <p:cNvPr id="128005"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44129" y="2215754"/>
            <a:ext cx="1574006" cy="1107281"/>
          </a:xfrm>
        </p:spPr>
      </p:pic>
      <p:pic>
        <p:nvPicPr>
          <p:cNvPr id="1280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835" y="2215754"/>
            <a:ext cx="1509713"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028" y="3605213"/>
            <a:ext cx="1871663" cy="114300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28008" name="Csoportba foglalás 9"/>
          <p:cNvGrpSpPr>
            <a:grpSpLocks/>
          </p:cNvGrpSpPr>
          <p:nvPr/>
        </p:nvGrpSpPr>
        <p:grpSpPr bwMode="auto">
          <a:xfrm>
            <a:off x="4873228" y="2500313"/>
            <a:ext cx="2738438" cy="1228725"/>
            <a:chOff x="0" y="0"/>
            <a:chExt cx="3651250" cy="1639887"/>
          </a:xfrm>
        </p:grpSpPr>
        <p:pic>
          <p:nvPicPr>
            <p:cNvPr id="128009" name="Kép 10"/>
            <p:cNvPicPr>
              <a:picLocks noChangeAspect="1"/>
            </p:cNvPicPr>
            <p:nvPr/>
          </p:nvPicPr>
          <p:blipFill>
            <a:blip r:embed="rId6">
              <a:extLst>
                <a:ext uri="{28A0092B-C50C-407E-A947-70E740481C1C}">
                  <a14:useLocalDpi xmlns:a14="http://schemas.microsoft.com/office/drawing/2010/main" val="0"/>
                </a:ext>
              </a:extLst>
            </a:blip>
            <a:srcRect t="-2" r="21454" b="58817"/>
            <a:stretch>
              <a:fillRect/>
            </a:stretch>
          </p:blipFill>
          <p:spPr bwMode="auto">
            <a:xfrm>
              <a:off x="0" y="0"/>
              <a:ext cx="365125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5" descr="evhom71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8461" y="413618"/>
              <a:ext cx="11271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2906867"/>
      </p:ext>
    </p:extLst>
  </p:cSld>
  <p:clrMapOvr>
    <a:masterClrMapping/>
  </p:clrMapOvr>
</p:sld>
</file>

<file path=ppt/theme/theme1.xml><?xml version="1.0" encoding="utf-8"?>
<a:theme xmlns:a="http://schemas.openxmlformats.org/drawingml/2006/main" name="MTÜ - előadás PowerPoint sablon 2017 - színhelyes">
  <a:themeElements>
    <a:clrScheme name="MTA arculati színek">
      <a:dk1>
        <a:srgbClr val="424242"/>
      </a:dk1>
      <a:lt1>
        <a:srgbClr val="FFFFFF"/>
      </a:lt1>
      <a:dk2>
        <a:srgbClr val="004A81"/>
      </a:dk2>
      <a:lt2>
        <a:srgbClr val="FBFBFB"/>
      </a:lt2>
      <a:accent1>
        <a:srgbClr val="1F6FA4"/>
      </a:accent1>
      <a:accent2>
        <a:srgbClr val="8CADD1"/>
      </a:accent2>
      <a:accent3>
        <a:srgbClr val="D6E4F4"/>
      </a:accent3>
      <a:accent4>
        <a:srgbClr val="DE4448"/>
      </a:accent4>
      <a:accent5>
        <a:srgbClr val="FF6F74"/>
      </a:accent5>
      <a:accent6>
        <a:srgbClr val="4B8CBA"/>
      </a:accent6>
      <a:hlink>
        <a:srgbClr val="1E6FA4"/>
      </a:hlink>
      <a:folHlink>
        <a:srgbClr val="5B7F9C"/>
      </a:folHlink>
    </a:clrScheme>
    <a:fontScheme name="Constantia-Franklin Gothic Book">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Ü - előadás PowerPoint sablon 2017 - színhelyes" id="{C48792BF-EAA0-A645-813F-7E31C7D43F78}" vid="{A520D132-DE29-2845-90F6-133C8112FE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MTÜ - előadás PowerPoint sablon 2017 - színhelyes</Template>
  <TotalTime>1253</TotalTime>
  <Words>1587</Words>
  <Application>Microsoft Office PowerPoint</Application>
  <PresentationFormat>Diavetítés a képernyőre (16:9 oldalarány)</PresentationFormat>
  <Paragraphs>295</Paragraphs>
  <Slides>28</Slides>
  <Notes>22</Notes>
  <HiddenSlides>0</HiddenSlides>
  <MMClips>0</MMClips>
  <ScaleCrop>false</ScaleCrop>
  <HeadingPairs>
    <vt:vector size="6" baseType="variant">
      <vt:variant>
        <vt:lpstr>Használt betűtípusok</vt:lpstr>
      </vt:variant>
      <vt:variant>
        <vt:i4>12</vt:i4>
      </vt:variant>
      <vt:variant>
        <vt:lpstr>Téma</vt:lpstr>
      </vt:variant>
      <vt:variant>
        <vt:i4>1</vt:i4>
      </vt:variant>
      <vt:variant>
        <vt:lpstr>Diacímek</vt:lpstr>
      </vt:variant>
      <vt:variant>
        <vt:i4>28</vt:i4>
      </vt:variant>
    </vt:vector>
  </HeadingPairs>
  <TitlesOfParts>
    <vt:vector size="41" baseType="lpstr">
      <vt:lpstr>Microsoft YaHei</vt:lpstr>
      <vt:lpstr>Arabic Typesetting</vt:lpstr>
      <vt:lpstr>Arial</vt:lpstr>
      <vt:lpstr>Arial Narrow</vt:lpstr>
      <vt:lpstr>Arimo</vt:lpstr>
      <vt:lpstr>Calibri</vt:lpstr>
      <vt:lpstr>Calibri Light</vt:lpstr>
      <vt:lpstr>Century</vt:lpstr>
      <vt:lpstr>Constantia</vt:lpstr>
      <vt:lpstr>Franklin Gothic Book</vt:lpstr>
      <vt:lpstr>Times New Roman</vt:lpstr>
      <vt:lpstr>Wingdings</vt:lpstr>
      <vt:lpstr>MTÜ - előadás PowerPoint sablon 2017 - színhelyes</vt:lpstr>
      <vt:lpstr>Változó csapadékeloszlás, gyakoribb szélsőségek</vt:lpstr>
      <vt:lpstr>Vázlat</vt:lpstr>
      <vt:lpstr>IPCC Tematikus jelentése a 1.5°C –os melegedésről”, 2018. október 8. Korea </vt:lpstr>
      <vt:lpstr>1,5 °C-os küszöb - 2010-es szintről 2030-ra 45%-kal kell csökkenteni, körülbelül 2050-re pedig el kell érni a nettó zéró kibocsátást  A 2 °C-os cél esetén 2030-ra 20%-os kibocsátás-csökkentést, körülbelül 2075-re pedig nettó zéró kibocsátást kell elérni.  </vt:lpstr>
      <vt:lpstr>biodiverzitás, egészségügy, élelmiszer- és vízbiztonság, gazdasági növekedés  kisebb kockázatot eredményez  emellett mérsékeltebb alkalmazkodási lépéseket igényel</vt:lpstr>
      <vt:lpstr> A változások nem egyformán érintenek minden régiót  Az éghajlatváltozás hatásainak döntő többsége a vízkörforgáshoz kapcsolódóan jelenik meg         </vt:lpstr>
      <vt:lpstr>A 2017-es évben különösen sok nagyhatású  természeti katasztrófa lépett fel </vt:lpstr>
      <vt:lpstr>Mit tapasztalunk Magyarországon?</vt:lpstr>
      <vt:lpstr>Éghajlati monitoring- időben és térben reprezentatív adatok</vt:lpstr>
      <vt:lpstr>Éves középhőmérsékletek alakulása 1901-től homogenizált, interpolált rácsponti átlagok</vt:lpstr>
      <vt:lpstr>Gyakoribb, komolyabb hőhullámok</vt:lpstr>
      <vt:lpstr>Összességében kissé csökkenő csapadékmennyiség, 4,6%-os 1901-től, de szélsőségesebb!</vt:lpstr>
      <vt:lpstr>Csapadék indikátorok 1901-2017  és a   változás térben, 1961-2017  </vt:lpstr>
      <vt:lpstr>Rekord alacsony vízállás a Dunán, 2018 október 18.</vt:lpstr>
      <vt:lpstr>DriDanube projekt: Aszály kockázat a Duna régióban </vt:lpstr>
      <vt:lpstr>Aszálymonitoring az OMSZ-nál</vt:lpstr>
      <vt:lpstr>2018 SPI</vt:lpstr>
      <vt:lpstr> SPI6 országos átlag</vt:lpstr>
      <vt:lpstr>Jövőkép</vt:lpstr>
      <vt:lpstr>Globális és regionális klímamodellek</vt:lpstr>
      <vt:lpstr>Bizonytalanságok a klímamodellezésben</vt:lpstr>
      <vt:lpstr>Modellkísérletek az OMSZ-ban</vt:lpstr>
      <vt:lpstr>Európai modelleredmények felhasználása</vt:lpstr>
      <vt:lpstr>Nyári hőmérséklet-változás [°C]: 2071–2100  (Referencia: 1971–2000) </vt:lpstr>
      <vt:lpstr>Nyári csapadékváltozás [%] : 2071–2100  (Referencia: 1971–2000) </vt:lpstr>
      <vt:lpstr>PowerPoint-bemutató</vt:lpstr>
      <vt:lpstr>Modellszimulációk felhasználása</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Rédey Soma</dc:creator>
  <cp:lastModifiedBy>Mónika</cp:lastModifiedBy>
  <cp:revision>115</cp:revision>
  <dcterms:created xsi:type="dcterms:W3CDTF">2017-09-14T13:52:50Z</dcterms:created>
  <dcterms:modified xsi:type="dcterms:W3CDTF">2018-11-15T07:32:26Z</dcterms:modified>
</cp:coreProperties>
</file>